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8"/>
  </p:notesMasterIdLst>
  <p:sldIdLst>
    <p:sldId id="257" r:id="rId2"/>
    <p:sldId id="258" r:id="rId3"/>
    <p:sldId id="289" r:id="rId4"/>
    <p:sldId id="290" r:id="rId5"/>
    <p:sldId id="292" r:id="rId6"/>
    <p:sldId id="380" r:id="rId7"/>
    <p:sldId id="381" r:id="rId8"/>
    <p:sldId id="382" r:id="rId9"/>
    <p:sldId id="294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8" r:id="rId20"/>
    <p:sldId id="341" r:id="rId21"/>
    <p:sldId id="342" r:id="rId22"/>
    <p:sldId id="344" r:id="rId23"/>
    <p:sldId id="345" r:id="rId24"/>
    <p:sldId id="343" r:id="rId25"/>
    <p:sldId id="350" r:id="rId26"/>
    <p:sldId id="346" r:id="rId27"/>
    <p:sldId id="349" r:id="rId28"/>
    <p:sldId id="351" r:id="rId29"/>
    <p:sldId id="347" r:id="rId30"/>
    <p:sldId id="348" r:id="rId31"/>
    <p:sldId id="352" r:id="rId32"/>
    <p:sldId id="361" r:id="rId33"/>
    <p:sldId id="354" r:id="rId34"/>
    <p:sldId id="359" r:id="rId35"/>
    <p:sldId id="355" r:id="rId36"/>
    <p:sldId id="360" r:id="rId37"/>
    <p:sldId id="356" r:id="rId38"/>
    <p:sldId id="362" r:id="rId39"/>
    <p:sldId id="369" r:id="rId40"/>
    <p:sldId id="363" r:id="rId41"/>
    <p:sldId id="364" r:id="rId42"/>
    <p:sldId id="365" r:id="rId43"/>
    <p:sldId id="366" r:id="rId44"/>
    <p:sldId id="367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83" r:id="rId54"/>
    <p:sldId id="385" r:id="rId55"/>
    <p:sldId id="384" r:id="rId56"/>
    <p:sldId id="386" r:id="rId57"/>
    <p:sldId id="387" r:id="rId58"/>
    <p:sldId id="378" r:id="rId59"/>
    <p:sldId id="36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7" r:id="rId68"/>
    <p:sldId id="338" r:id="rId69"/>
    <p:sldId id="339" r:id="rId70"/>
    <p:sldId id="340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3047" autoAdjust="0"/>
  </p:normalViewPr>
  <p:slideViewPr>
    <p:cSldViewPr>
      <p:cViewPr varScale="1">
        <p:scale>
          <a:sx n="117" d="100"/>
          <a:sy n="117" d="100"/>
        </p:scale>
        <p:origin x="3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DC82D-DAA3-4948-A179-67EEC6BB4D59}" type="datetimeFigureOut">
              <a:rPr lang="nl-NL" smtClean="0"/>
              <a:t>15-4-2017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42A3-0836-4812-BF55-DFBAD91BAA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922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39439C-6AC8-4CE8-B12F-8909F281E1F2}" type="slidenum">
              <a:rPr lang="nl-NL"/>
              <a:pPr/>
              <a:t>1</a:t>
            </a:fld>
            <a:endParaRPr lang="nl-NL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237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D11ACF-5D80-404B-AF0E-75CCE7C8D205}" type="slidenum">
              <a:rPr lang="nl-NL"/>
              <a:pPr/>
              <a:t>2</a:t>
            </a:fld>
            <a:endParaRPr lang="nl-NL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/>
              <a:t>Techniek:  Html, </a:t>
            </a:r>
            <a:r>
              <a:rPr lang="nl-NL" dirty="0" err="1"/>
              <a:t>css</a:t>
            </a:r>
            <a:r>
              <a:rPr lang="nl-NL" dirty="0"/>
              <a:t>, javascript, </a:t>
            </a:r>
            <a:r>
              <a:rPr lang="nl-NL" dirty="0" err="1"/>
              <a:t>seo</a:t>
            </a:r>
            <a:r>
              <a:rPr lang="nl-NL" dirty="0"/>
              <a:t>, …</a:t>
            </a:r>
          </a:p>
          <a:p>
            <a:pPr lvl="0"/>
            <a:r>
              <a:rPr lang="nl-NL"/>
              <a:t>Vormgeving:  Kleurstelling, lettertype, vlakindeling, sfeer, …</a:t>
            </a:r>
          </a:p>
          <a:p>
            <a:pPr lvl="0"/>
            <a:r>
              <a:rPr lang="nl-NL" dirty="0"/>
              <a:t>Siteplan:  Doel, doelgroep, functioneel ontwerp, promotie,</a:t>
            </a:r>
            <a:r>
              <a:rPr lang="nl-NL" baseline="0" dirty="0"/>
              <a:t> onderhoud, </a:t>
            </a:r>
            <a:r>
              <a:rPr lang="nl-NL" baseline="0" dirty="0" err="1"/>
              <a:t>financien</a:t>
            </a:r>
            <a:r>
              <a:rPr lang="nl-NL" baseline="0" dirty="0"/>
              <a:t>, </a:t>
            </a:r>
            <a:r>
              <a:rPr lang="nl-NL" dirty="0"/>
              <a:t>…</a:t>
            </a:r>
          </a:p>
          <a:p>
            <a:r>
              <a:rPr lang="nl-NL" dirty="0"/>
              <a:t>Wij maken alleen een </a:t>
            </a:r>
            <a:r>
              <a:rPr lang="nl-NL" dirty="0" err="1"/>
              <a:t>ontwerp-plan</a:t>
            </a:r>
            <a:r>
              <a:rPr lang="nl-NL" dirty="0"/>
              <a:t>; dit is slechts een deel van het siteplan</a:t>
            </a:r>
          </a:p>
        </p:txBody>
      </p:sp>
    </p:spTree>
    <p:extLst>
      <p:ext uri="{BB962C8B-B14F-4D97-AF65-F5344CB8AC3E}">
        <p14:creationId xmlns:p14="http://schemas.microsoft.com/office/powerpoint/2010/main" val="56254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6185" y="2306638"/>
            <a:ext cx="9673167" cy="550862"/>
          </a:xfrm>
        </p:spPr>
        <p:txBody>
          <a:bodyPr anchor="ctr"/>
          <a:lstStyle>
            <a:lvl1pPr>
              <a:defRPr b="1"/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36185" y="2820988"/>
            <a:ext cx="9673167" cy="360362"/>
          </a:xfrm>
        </p:spPr>
        <p:txBody>
          <a:bodyPr/>
          <a:lstStyle>
            <a:lvl1pPr marL="0" indent="0">
              <a:buFont typeface="Verdana" pitchFamily="34" charset="0"/>
              <a:buNone/>
              <a:defRPr/>
            </a:lvl1pPr>
          </a:lstStyle>
          <a:p>
            <a:r>
              <a:rPr lang="nl-NL"/>
              <a:t>Klik om het opmaakprofiel van de modelondertitel te bewerken</a:t>
            </a:r>
            <a:endParaRPr lang="en-GB" dirty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636185" y="3373438"/>
            <a:ext cx="9673167" cy="19796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endParaRPr lang="nl-NL" sz="1400">
              <a:solidFill>
                <a:srgbClr val="000000"/>
              </a:solidFill>
            </a:endParaRPr>
          </a:p>
        </p:txBody>
      </p:sp>
      <p:sp>
        <p:nvSpPr>
          <p:cNvPr id="8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552000"/>
            <a:ext cx="2844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nl-NL" dirty="0"/>
              <a:t>2015-12-01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0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57580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403" y="288000"/>
            <a:ext cx="9360000" cy="108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19403" y="1556792"/>
            <a:ext cx="10753195" cy="432048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101337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072331" y="1114426"/>
            <a:ext cx="2400267" cy="47593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19403" y="1114426"/>
            <a:ext cx="8160907" cy="47593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/>
            <a:fld id="{0F95BF7B-D311-4A70-A4D8-7B3F6F265E16}" type="slidenum">
              <a:rPr lang="nl-NL" smtClean="0"/>
              <a:pPr algn="r"/>
              <a:t>‹nr.›</a:t>
            </a:fld>
            <a:endParaRPr lang="nl-NL" dirty="0"/>
          </a:p>
        </p:txBody>
      </p:sp>
      <p:sp>
        <p:nvSpPr>
          <p:cNvPr id="9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735601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9360000" cy="108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719403" y="1600201"/>
            <a:ext cx="10862997" cy="4530725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171067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859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19403" y="1556792"/>
            <a:ext cx="10849205" cy="432048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 Tweede niveau</a:t>
            </a:r>
          </a:p>
          <a:p>
            <a:pPr lvl="2"/>
            <a:r>
              <a:rPr lang="nl-NL" dirty="0"/>
              <a:t> Derde niveau</a:t>
            </a:r>
          </a:p>
          <a:p>
            <a:pPr lvl="3"/>
            <a:r>
              <a:rPr lang="nl-NL" dirty="0"/>
              <a:t> 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0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4794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320069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403" y="288000"/>
            <a:ext cx="9360000" cy="1080000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9403" y="1772816"/>
            <a:ext cx="5184576" cy="4244950"/>
          </a:xfrm>
        </p:spPr>
        <p:txBody>
          <a:bodyPr/>
          <a:lstStyle>
            <a:lvl1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84032" y="1700809"/>
            <a:ext cx="5184576" cy="42479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139352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403" y="288000"/>
            <a:ext cx="10862997" cy="1143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5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72895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403" y="288000"/>
            <a:ext cx="10800000" cy="108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4119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65066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1" y="288000"/>
            <a:ext cx="4011084" cy="1080000"/>
          </a:xfrm>
        </p:spPr>
        <p:txBody>
          <a:bodyPr anchor="t"/>
          <a:lstStyle>
            <a:lvl1pPr algn="l"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3872" y="620689"/>
            <a:ext cx="6638528" cy="5505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19403" y="1435101"/>
            <a:ext cx="4032448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0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16672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0" name="Tijdelijke aanduiding voor voettekst 6"/>
          <p:cNvSpPr>
            <a:spLocks noGrp="1"/>
          </p:cNvSpPr>
          <p:nvPr>
            <p:ph type="ftr" sz="quarter" idx="12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348716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0000" y="288000"/>
            <a:ext cx="936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stijl te bewerken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403" y="1556792"/>
            <a:ext cx="1027314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 Second level</a:t>
            </a:r>
          </a:p>
          <a:p>
            <a:pPr lvl="2"/>
            <a:r>
              <a:rPr lang="en-GB" dirty="0"/>
              <a:t> Third level</a:t>
            </a:r>
          </a:p>
          <a:p>
            <a:pPr lvl="3"/>
            <a:r>
              <a:rPr lang="en-GB" dirty="0"/>
              <a:t> Fourth level</a:t>
            </a:r>
          </a:p>
        </p:txBody>
      </p:sp>
      <p:sp>
        <p:nvSpPr>
          <p:cNvPr id="7" name="Tijdelijke aanduiding voor datum 4"/>
          <p:cNvSpPr>
            <a:spLocks noGrp="1"/>
          </p:cNvSpPr>
          <p:nvPr>
            <p:ph type="dt" sz="half" idx="2"/>
          </p:nvPr>
        </p:nvSpPr>
        <p:spPr>
          <a:xfrm>
            <a:off x="609600" y="6552000"/>
            <a:ext cx="2844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nl-NL" dirty="0"/>
              <a:t>2015-12-01</a:t>
            </a: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552000"/>
            <a:ext cx="2844800" cy="216000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0F95BF7B-D311-4A70-A4D8-7B3F6F265E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voettekst 6"/>
          <p:cNvSpPr>
            <a:spLocks noGrp="1"/>
          </p:cNvSpPr>
          <p:nvPr>
            <p:ph type="ftr" sz="quarter" idx="3"/>
          </p:nvPr>
        </p:nvSpPr>
        <p:spPr>
          <a:xfrm>
            <a:off x="4165600" y="6552000"/>
            <a:ext cx="3860800" cy="216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r>
              <a:rPr lang="nl-NL" dirty="0"/>
              <a:t>Avans Hogeschool - AE&amp;I - Informatica</a:t>
            </a:r>
          </a:p>
        </p:txBody>
      </p:sp>
    </p:spTree>
    <p:extLst>
      <p:ext uri="{BB962C8B-B14F-4D97-AF65-F5344CB8AC3E}">
        <p14:creationId xmlns:p14="http://schemas.microsoft.com/office/powerpoint/2010/main" val="138818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/>
  <p:txStyles>
    <p:titleStyle>
      <a:lvl1pPr algn="l" rtl="0" eaLnBrk="1" fontAlgn="base" hangingPunct="1">
        <a:spcBef>
          <a:spcPct val="50000"/>
        </a:spcBef>
        <a:spcAft>
          <a:spcPct val="0"/>
        </a:spcAft>
        <a:defRPr sz="2800" b="1">
          <a:solidFill>
            <a:srgbClr val="C00000"/>
          </a:solidFill>
          <a:latin typeface="Arial" pitchFamily="34" charset="0"/>
          <a:ea typeface="+mj-ea"/>
          <a:cs typeface="+mj-cs"/>
        </a:defRPr>
      </a:lvl1pPr>
      <a:lvl2pPr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Font typeface="Verdana" pitchFamily="34" charset="0"/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44500" indent="-165100" algn="l" rtl="0" eaLnBrk="1" fontAlgn="base" hangingPunct="1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23900" indent="-177800" algn="l" rtl="0" eaLnBrk="1" fontAlgn="base" hangingPunct="1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965200" indent="-139700" algn="l" rtl="0" eaLnBrk="1" fontAlgn="base" hangingPunct="1">
        <a:spcBef>
          <a:spcPct val="20000"/>
        </a:spcBef>
        <a:spcAft>
          <a:spcPct val="0"/>
        </a:spcAft>
        <a:buChar char="–"/>
        <a:defRPr sz="2400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yent/node/wiki/Projects,-Applications,-and-Companies-Using-Node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2.tiff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joyent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lifewire.com/list-of-command-prompt-commands-4092302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eamtreehouse.com/introduction-to-the-mac-os-x-command-lin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tif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vimeo.com/41027679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nl/v2/Aan-de-slag-De-grondbeginselen-van-Git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hyperlink" Target="https://github.com/rschellius/programmeren-4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gif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21.png"/><Relationship Id="rId4" Type="http://schemas.openxmlformats.org/officeDocument/2006/relationships/image" Target="../media/image6.gif"/><Relationship Id="rId9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6.gi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4.tiff"/><Relationship Id="rId10" Type="http://schemas.openxmlformats.org/officeDocument/2006/relationships/image" Target="../media/image17.png"/><Relationship Id="rId4" Type="http://schemas.openxmlformats.org/officeDocument/2006/relationships/image" Target="../media/image6.gif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703512" y="1340768"/>
            <a:ext cx="6336704" cy="550862"/>
          </a:xfrm>
          <a:solidFill>
            <a:schemeClr val="bg1"/>
          </a:solidFill>
        </p:spPr>
        <p:txBody>
          <a:bodyPr/>
          <a:lstStyle/>
          <a:p>
            <a:r>
              <a:rPr lang="nl-NL" sz="4000" dirty="0"/>
              <a:t>Programmeren 4</a:t>
            </a:r>
          </a:p>
        </p:txBody>
      </p:sp>
      <p:sp>
        <p:nvSpPr>
          <p:cNvPr id="14" name="Rectangle 9"/>
          <p:cNvSpPr txBox="1">
            <a:spLocks noChangeArrowheads="1"/>
          </p:cNvSpPr>
          <p:nvPr/>
        </p:nvSpPr>
        <p:spPr bwMode="auto">
          <a:xfrm>
            <a:off x="1703512" y="1916832"/>
            <a:ext cx="7704856" cy="10801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nl-NL" sz="2400" kern="0" dirty="0" err="1"/>
              <a:t>JavaScript</a:t>
            </a:r>
            <a:r>
              <a:rPr lang="nl-NL" sz="2400" kern="0" dirty="0"/>
              <a:t>, Node.js, versiebeheer en </a:t>
            </a:r>
            <a:r>
              <a:rPr lang="nl-NL" sz="2400" kern="0" dirty="0" err="1"/>
              <a:t>deployment</a:t>
            </a:r>
            <a:r>
              <a:rPr lang="nl-NL" sz="2400" kern="0" dirty="0"/>
              <a:t> 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631504" y="3212976"/>
            <a:ext cx="5400600" cy="936104"/>
          </a:xfrm>
          <a:solidFill>
            <a:schemeClr val="bg1"/>
          </a:solidFill>
        </p:spPr>
        <p:txBody>
          <a:bodyPr/>
          <a:lstStyle/>
          <a:p>
            <a:r>
              <a:rPr lang="nl-NL" dirty="0"/>
              <a:t>Training 1 – </a:t>
            </a:r>
            <a:br>
              <a:rPr lang="nl-NL" dirty="0"/>
            </a:br>
            <a:r>
              <a:rPr lang="nl-NL" dirty="0"/>
              <a:t>Basis van Node.js, Git en </a:t>
            </a:r>
            <a:r>
              <a:rPr lang="nl-NL" dirty="0" err="1"/>
              <a:t>Heroku</a:t>
            </a:r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01" y="4726453"/>
            <a:ext cx="1524000" cy="6363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536" y="4527843"/>
            <a:ext cx="2067231" cy="1033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120" y="4496667"/>
            <a:ext cx="2595716" cy="10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1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664" y="980728"/>
            <a:ext cx="6809935" cy="53177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server met </a:t>
            </a:r>
            <a:r>
              <a:rPr lang="en-US" dirty="0" err="1"/>
              <a:t>Node.JS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2140193" y="5453194"/>
            <a:ext cx="2798193" cy="845274"/>
          </a:xfrm>
          <a:prstGeom prst="wedgeRoundRectCallout">
            <a:avLst>
              <a:gd name="adj1" fmla="val 40065"/>
              <a:gd name="adj2" fmla="val -1276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Installeer</a:t>
            </a:r>
            <a:r>
              <a:rPr lang="en-US" dirty="0"/>
              <a:t> de LTS </a:t>
            </a:r>
            <a:r>
              <a:rPr lang="en-US" dirty="0" err="1"/>
              <a:t>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575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847528" y="526952"/>
            <a:ext cx="6780212" cy="885825"/>
          </a:xfrm>
        </p:spPr>
        <p:txBody>
          <a:bodyPr/>
          <a:lstStyle/>
          <a:p>
            <a:r>
              <a:rPr lang="nl-NL" dirty="0"/>
              <a:t>Node JS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1708E5C-7950-42F1-8675-51D3A250503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5681" y="1844825"/>
            <a:ext cx="7311135" cy="2665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545" y="2996952"/>
            <a:ext cx="2477033" cy="33214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5708499" y="5473154"/>
            <a:ext cx="2798193" cy="845274"/>
          </a:xfrm>
          <a:prstGeom prst="wedgeRoundRectCallout">
            <a:avLst>
              <a:gd name="adj1" fmla="val -75794"/>
              <a:gd name="adj2" fmla="val -1080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boek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69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Bedrijven die </a:t>
            </a:r>
            <a:r>
              <a:rPr lang="nl-NL" dirty="0" err="1"/>
              <a:t>NodeJs</a:t>
            </a:r>
            <a:r>
              <a:rPr lang="nl-NL" dirty="0"/>
              <a:t> gebruiken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202250-7571-457C-AA98-2FB12C94460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7448" y="1700808"/>
            <a:ext cx="6540500" cy="35417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80" y="2564904"/>
            <a:ext cx="6271556" cy="3519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01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Bedrijven die </a:t>
            </a:r>
            <a:r>
              <a:rPr lang="nl-NL" dirty="0" err="1"/>
              <a:t>NodeJs</a:t>
            </a:r>
            <a:r>
              <a:rPr lang="nl-NL" dirty="0"/>
              <a:t> gebruiken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202250-7571-457C-AA98-2FB12C94460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528" y="1268760"/>
            <a:ext cx="6120680" cy="2656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784" y="3212977"/>
            <a:ext cx="6202908" cy="28607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echthoek 7"/>
          <p:cNvSpPr/>
          <p:nvPr/>
        </p:nvSpPr>
        <p:spPr>
          <a:xfrm>
            <a:off x="1847528" y="6309320"/>
            <a:ext cx="619268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dirty="0"/>
              <a:t>http://</a:t>
            </a:r>
            <a:r>
              <a:rPr lang="nl-NL" dirty="0" err="1"/>
              <a:t>www.roidna.com</a:t>
            </a:r>
            <a:r>
              <a:rPr lang="nl-NL" dirty="0"/>
              <a:t>/blog/node-</a:t>
            </a:r>
            <a:r>
              <a:rPr lang="nl-NL" dirty="0" err="1"/>
              <a:t>js</a:t>
            </a:r>
            <a:r>
              <a:rPr lang="nl-NL" dirty="0"/>
              <a:t>-</a:t>
            </a:r>
            <a:r>
              <a:rPr lang="nl-NL" dirty="0" err="1"/>
              <a:t>popularity</a:t>
            </a:r>
            <a:r>
              <a:rPr lang="nl-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851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Pros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Tekstvak 7"/>
          <p:cNvSpPr txBox="1"/>
          <p:nvPr/>
        </p:nvSpPr>
        <p:spPr>
          <a:xfrm>
            <a:off x="911424" y="1196688"/>
            <a:ext cx="73448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/>
              <a:t>Nu ook </a:t>
            </a:r>
            <a:r>
              <a:rPr lang="nl-NL" b="1" dirty="0" err="1"/>
              <a:t>JavaScript</a:t>
            </a:r>
            <a:r>
              <a:rPr lang="nl-NL" b="1" dirty="0"/>
              <a:t> Server Side</a:t>
            </a:r>
            <a:r>
              <a:rPr lang="nl-NL" dirty="0"/>
              <a:t>. </a:t>
            </a:r>
          </a:p>
          <a:p>
            <a:pPr marL="742950" lvl="1" indent="-285750">
              <a:buFont typeface="Arial"/>
              <a:buChar char="•"/>
            </a:pPr>
            <a:r>
              <a:rPr lang="nl-NL" dirty="0"/>
              <a:t>Client side was al de combo JS-JSON, no more </a:t>
            </a:r>
            <a:r>
              <a:rPr lang="nl-NL" dirty="0" err="1"/>
              <a:t>translations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JSON </a:t>
            </a:r>
            <a:r>
              <a:rPr lang="nl-NL" dirty="0" err="1"/>
              <a:t>objects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e.g. PHP </a:t>
            </a:r>
            <a:r>
              <a:rPr lang="nl-NL" dirty="0" err="1"/>
              <a:t>stuctures</a:t>
            </a:r>
            <a:endParaRPr lang="nl-NL" dirty="0"/>
          </a:p>
          <a:p>
            <a:pPr marL="285750" indent="-285750">
              <a:buFont typeface="Arial"/>
              <a:buChar char="•"/>
            </a:pPr>
            <a:r>
              <a:rPr lang="nl-NL" dirty="0"/>
              <a:t>It’s FAST</a:t>
            </a:r>
          </a:p>
          <a:p>
            <a:pPr marL="742950" lvl="1" indent="-285750">
              <a:buFont typeface="Arial"/>
              <a:buChar char="•"/>
            </a:pPr>
            <a:r>
              <a:rPr lang="nl-NL" dirty="0"/>
              <a:t>V8 engine van Google (as in </a:t>
            </a:r>
            <a:r>
              <a:rPr lang="nl-NL" dirty="0" err="1"/>
              <a:t>Chrome</a:t>
            </a:r>
            <a:r>
              <a:rPr lang="nl-NL" dirty="0"/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nl-NL" dirty="0" err="1"/>
              <a:t>Compiles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Native code</a:t>
            </a:r>
          </a:p>
          <a:p>
            <a:pPr marL="742950" lvl="1" indent="-285750">
              <a:buFont typeface="Arial"/>
              <a:buChar char="•"/>
            </a:pPr>
            <a:r>
              <a:rPr lang="nl-NL" dirty="0"/>
              <a:t>Event loop in single thread running </a:t>
            </a:r>
            <a:r>
              <a:rPr lang="nl-NL" dirty="0" err="1"/>
              <a:t>all</a:t>
            </a:r>
            <a:r>
              <a:rPr lang="nl-NL" dirty="0"/>
              <a:t> I/O </a:t>
            </a:r>
            <a:r>
              <a:rPr lang="nl-NL" dirty="0" err="1"/>
              <a:t>asynchronously</a:t>
            </a:r>
            <a:r>
              <a:rPr lang="nl-NL" dirty="0"/>
              <a:t> in the </a:t>
            </a:r>
            <a:r>
              <a:rPr lang="nl-NL" dirty="0" err="1"/>
              <a:t>same</a:t>
            </a:r>
            <a:r>
              <a:rPr lang="nl-NL" dirty="0"/>
              <a:t> event loop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callbacks</a:t>
            </a:r>
            <a:endParaRPr lang="nl-NL" dirty="0"/>
          </a:p>
          <a:p>
            <a:pPr marL="285750" indent="-285750">
              <a:buFont typeface="Arial"/>
              <a:buChar char="•"/>
            </a:pPr>
            <a:r>
              <a:rPr lang="nl-NL" dirty="0" err="1"/>
              <a:t>Tooling</a:t>
            </a:r>
            <a:r>
              <a:rPr lang="nl-NL" dirty="0"/>
              <a:t> is … </a:t>
            </a:r>
            <a:r>
              <a:rPr lang="nl-NL" dirty="0" err="1"/>
              <a:t>nice</a:t>
            </a:r>
            <a:r>
              <a:rPr lang="nl-NL" dirty="0"/>
              <a:t> …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. Nice package management (</a:t>
            </a:r>
            <a:r>
              <a:rPr lang="nl-NL" dirty="0" err="1"/>
              <a:t>npm</a:t>
            </a:r>
            <a:r>
              <a:rPr lang="nl-NL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nl-NL" dirty="0"/>
              <a:t>Database support</a:t>
            </a:r>
          </a:p>
          <a:p>
            <a:pPr marL="285750" indent="-285750">
              <a:buFont typeface="Arial"/>
              <a:buChar char="•"/>
            </a:pPr>
            <a:r>
              <a:rPr lang="nl-NL" dirty="0"/>
              <a:t>Real-time support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websockets</a:t>
            </a:r>
            <a:r>
              <a:rPr lang="nl-NL" dirty="0"/>
              <a:t> (</a:t>
            </a:r>
            <a:r>
              <a:rPr lang="nl-NL" dirty="0" err="1"/>
              <a:t>Socket.io</a:t>
            </a:r>
            <a:r>
              <a:rPr lang="nl-NL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nl-NL" dirty="0"/>
              <a:t>Strong on </a:t>
            </a:r>
            <a:r>
              <a:rPr lang="nl-NL" dirty="0" err="1"/>
              <a:t>streaming</a:t>
            </a:r>
            <a:r>
              <a:rPr lang="nl-NL" dirty="0"/>
              <a:t> data. </a:t>
            </a:r>
          </a:p>
          <a:p>
            <a:pPr marL="742950" lvl="1" indent="-285750">
              <a:buFont typeface="Arial"/>
              <a:buChar char="•"/>
            </a:pPr>
            <a:r>
              <a:rPr lang="nl-NL" dirty="0" err="1"/>
              <a:t>Transcoding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streaming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I/O</a:t>
            </a:r>
          </a:p>
          <a:p>
            <a:pPr marL="285750" indent="-285750">
              <a:buFont typeface="Arial"/>
              <a:buChar char="•"/>
            </a:pPr>
            <a:endParaRPr lang="nl-NL" dirty="0"/>
          </a:p>
          <a:p>
            <a:pPr marL="285750" indent="-285750">
              <a:buFont typeface="Arial"/>
              <a:buChar char="•"/>
            </a:pPr>
            <a:r>
              <a:rPr lang="nl-NL" dirty="0"/>
              <a:t>Hand-in-hand met </a:t>
            </a:r>
            <a:r>
              <a:rPr lang="nl-NL" dirty="0" err="1"/>
              <a:t>Angular</a:t>
            </a:r>
            <a:r>
              <a:rPr lang="nl-NL" dirty="0"/>
              <a:t> (</a:t>
            </a:r>
            <a:r>
              <a:rPr lang="nl-NL" dirty="0" err="1"/>
              <a:t>client</a:t>
            </a:r>
            <a:r>
              <a:rPr lang="nl-NL" dirty="0"/>
              <a:t>-side </a:t>
            </a:r>
            <a:r>
              <a:rPr lang="nl-NL" dirty="0" err="1"/>
              <a:t>JavaScript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8261" y="1196688"/>
            <a:ext cx="3373785" cy="16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Tekstvak 7"/>
          <p:cNvSpPr txBox="1"/>
          <p:nvPr/>
        </p:nvSpPr>
        <p:spPr>
          <a:xfrm>
            <a:off x="1065954" y="1538672"/>
            <a:ext cx="7550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 err="1"/>
              <a:t>Alway</a:t>
            </a:r>
            <a:r>
              <a:rPr lang="nl-NL" dirty="0"/>
              <a:t> in </a:t>
            </a:r>
            <a:r>
              <a:rPr lang="nl-NL" dirty="0" err="1"/>
              <a:t>beta</a:t>
            </a:r>
            <a:r>
              <a:rPr lang="nl-NL" dirty="0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/>
              <a:t>Useful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CPU intensive </a:t>
            </a:r>
            <a:r>
              <a:rPr lang="nl-NL" dirty="0" err="1"/>
              <a:t>task</a:t>
            </a:r>
            <a:r>
              <a:rPr lang="nl-NL" dirty="0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Javascript </a:t>
            </a:r>
            <a:r>
              <a:rPr lang="nl-NL" dirty="0" err="1"/>
              <a:t>knowledge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(callback mechanisme)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4725144"/>
            <a:ext cx="3350524" cy="1548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3140968"/>
            <a:ext cx="2376264" cy="1484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396" y="3933056"/>
            <a:ext cx="4050605" cy="22014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016" y="3140969"/>
            <a:ext cx="4427984" cy="6656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792" y="3140968"/>
            <a:ext cx="1909316" cy="86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888" y="4365104"/>
            <a:ext cx="13335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4" name="Afbeelding 13">
            <a:hlinkClick r:id="rId8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36" y="4797152"/>
            <a:ext cx="719336" cy="719336"/>
          </a:xfrm>
          <a:prstGeom prst="rect">
            <a:avLst/>
          </a:prstGeom>
        </p:spPr>
      </p:pic>
      <p:sp>
        <p:nvSpPr>
          <p:cNvPr id="15" name="Tekstvak 14">
            <a:hlinkClick r:id="rId8"/>
          </p:cNvPr>
          <p:cNvSpPr txBox="1"/>
          <p:nvPr/>
        </p:nvSpPr>
        <p:spPr>
          <a:xfrm>
            <a:off x="2495601" y="6381328"/>
            <a:ext cx="5295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https</a:t>
            </a:r>
            <a:r>
              <a:rPr lang="nl-NL" sz="1100" dirty="0"/>
              <a:t>://</a:t>
            </a:r>
            <a:r>
              <a:rPr lang="nl-NL" sz="1100" dirty="0" err="1"/>
              <a:t>github.com</a:t>
            </a:r>
            <a:r>
              <a:rPr lang="nl-NL" sz="1100" dirty="0"/>
              <a:t>/</a:t>
            </a:r>
            <a:r>
              <a:rPr lang="nl-NL" sz="1100" dirty="0" err="1"/>
              <a:t>joyent</a:t>
            </a:r>
            <a:r>
              <a:rPr lang="nl-NL" sz="1100" dirty="0"/>
              <a:t>/node/</a:t>
            </a:r>
            <a:r>
              <a:rPr lang="nl-NL" sz="1100" dirty="0" err="1"/>
              <a:t>wiki</a:t>
            </a:r>
            <a:r>
              <a:rPr lang="nl-NL" sz="1100" dirty="0"/>
              <a:t>/</a:t>
            </a:r>
            <a:r>
              <a:rPr lang="nl-NL" sz="1100" dirty="0" err="1"/>
              <a:t>Projects</a:t>
            </a:r>
            <a:r>
              <a:rPr lang="nl-NL" sz="1100" dirty="0"/>
              <a:t>,-Applications,-</a:t>
            </a:r>
            <a:r>
              <a:rPr lang="nl-NL" sz="1100" dirty="0" err="1"/>
              <a:t>and</a:t>
            </a:r>
            <a:r>
              <a:rPr lang="nl-NL" sz="1100" dirty="0"/>
              <a:t>-Companies-Using-Node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8261" y="1196688"/>
            <a:ext cx="3373785" cy="16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Rechthoek 4"/>
          <p:cNvSpPr/>
          <p:nvPr/>
        </p:nvSpPr>
        <p:spPr>
          <a:xfrm>
            <a:off x="5807968" y="220486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 err="1"/>
              <a:t>Creator</a:t>
            </a:r>
            <a:r>
              <a:rPr lang="nl-NL" b="1" dirty="0"/>
              <a:t>: Ryan Dahl</a:t>
            </a:r>
            <a:endParaRPr lang="nl-NL" dirty="0"/>
          </a:p>
          <a:p>
            <a:endParaRPr lang="nl-NL" b="1" dirty="0"/>
          </a:p>
          <a:p>
            <a:endParaRPr lang="nl-NL" dirty="0"/>
          </a:p>
          <a:p>
            <a:r>
              <a:rPr lang="is-IS" dirty="0"/>
              <a:t>2009-2012</a:t>
            </a:r>
          </a:p>
          <a:p>
            <a:endParaRPr lang="is-IS" dirty="0"/>
          </a:p>
          <a:p>
            <a:r>
              <a:rPr lang="nl-NL" dirty="0"/>
              <a:t>Nu: Timothy J. Fontaine.</a:t>
            </a:r>
          </a:p>
          <a:p>
            <a:endParaRPr lang="nl-NL" dirty="0"/>
          </a:p>
          <a:p>
            <a:r>
              <a:rPr lang="nl-NL" dirty="0"/>
              <a:t>Bedrijf: </a:t>
            </a:r>
            <a:r>
              <a:rPr lang="nl-NL" dirty="0" err="1"/>
              <a:t>joyent</a:t>
            </a:r>
            <a:r>
              <a:rPr lang="nl-NL" dirty="0"/>
              <a:t> </a:t>
            </a:r>
            <a:r>
              <a:rPr lang="nl-NL" u="sng" dirty="0" err="1"/>
              <a:t>https</a:t>
            </a:r>
            <a:r>
              <a:rPr lang="nl-NL" u="sng" dirty="0"/>
              <a:t>://</a:t>
            </a:r>
            <a:r>
              <a:rPr lang="nl-NL" u="sng" dirty="0">
                <a:hlinkClick r:id="rId2"/>
              </a:rPr>
              <a:t>www.joyent.com/</a:t>
            </a:r>
            <a:endParaRPr lang="nl-NL" dirty="0">
              <a:hlinkClick r:id="rId2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560" y="2204864"/>
            <a:ext cx="3162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6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560" y="635588"/>
            <a:ext cx="7927356" cy="55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Node.js in het echt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Server side </a:t>
            </a:r>
            <a:r>
              <a:rPr lang="nl-NL" dirty="0" err="1"/>
              <a:t>JavaScript</a:t>
            </a:r>
            <a:r>
              <a:rPr lang="nl-NL" dirty="0"/>
              <a:t> voor internetapplicaties</a:t>
            </a:r>
          </a:p>
          <a:p>
            <a:pPr lvl="1"/>
            <a:r>
              <a:rPr lang="nl-NL" dirty="0"/>
              <a:t> voorheen zat </a:t>
            </a:r>
            <a:r>
              <a:rPr lang="nl-NL" dirty="0" err="1"/>
              <a:t>JavaScript</a:t>
            </a:r>
            <a:r>
              <a:rPr lang="nl-NL" dirty="0"/>
              <a:t> alleen in de browser – </a:t>
            </a:r>
            <a:r>
              <a:rPr lang="nl-NL" dirty="0" err="1"/>
              <a:t>client</a:t>
            </a:r>
            <a:r>
              <a:rPr lang="nl-NL" dirty="0"/>
              <a:t> side dus.</a:t>
            </a:r>
          </a:p>
          <a:p>
            <a:r>
              <a:rPr lang="nl-NL" dirty="0"/>
              <a:t>Modulair </a:t>
            </a:r>
            <a:r>
              <a:rPr lang="nl-NL" dirty="0" err="1"/>
              <a:t>JavaScript</a:t>
            </a:r>
            <a:r>
              <a:rPr lang="nl-NL" dirty="0"/>
              <a:t> en </a:t>
            </a:r>
            <a:r>
              <a:rPr lang="nl-NL" dirty="0" err="1"/>
              <a:t>dependency</a:t>
            </a:r>
            <a:r>
              <a:rPr lang="nl-NL" dirty="0"/>
              <a:t> management</a:t>
            </a:r>
          </a:p>
          <a:p>
            <a:r>
              <a:rPr lang="nl-NL" dirty="0"/>
              <a:t>Single </a:t>
            </a:r>
            <a:r>
              <a:rPr lang="nl-NL" dirty="0" err="1"/>
              <a:t>threaded</a:t>
            </a:r>
            <a:r>
              <a:rPr lang="nl-NL" dirty="0"/>
              <a:t>: non-</a:t>
            </a:r>
            <a:r>
              <a:rPr lang="nl-NL" dirty="0" err="1"/>
              <a:t>blocking</a:t>
            </a:r>
            <a:r>
              <a:rPr lang="nl-NL" dirty="0"/>
              <a:t> en </a:t>
            </a:r>
            <a:r>
              <a:rPr lang="nl-NL" dirty="0" err="1"/>
              <a:t>asynchronous</a:t>
            </a:r>
            <a:r>
              <a:rPr lang="nl-NL" dirty="0"/>
              <a:t> code</a:t>
            </a:r>
          </a:p>
          <a:p>
            <a:pPr lvl="1"/>
            <a:r>
              <a:rPr lang="nl-NL" dirty="0"/>
              <a:t>Event-</a:t>
            </a:r>
            <a:r>
              <a:rPr lang="nl-NL" dirty="0" err="1"/>
              <a:t>based</a:t>
            </a:r>
            <a:endParaRPr lang="nl-NL" dirty="0"/>
          </a:p>
          <a:p>
            <a:pPr lvl="1"/>
            <a:r>
              <a:rPr lang="nl-NL" dirty="0"/>
              <a:t>Performance!</a:t>
            </a:r>
          </a:p>
          <a:p>
            <a:r>
              <a:rPr lang="hr-HR" dirty="0"/>
              <a:t>Node.js 4.0+</a:t>
            </a:r>
          </a:p>
          <a:p>
            <a:pPr lvl="1"/>
            <a:r>
              <a:rPr lang="en-US" dirty="0"/>
              <a:t>V8-engine v4.5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ECMAScript</a:t>
            </a:r>
            <a:r>
              <a:rPr lang="en-US" dirty="0"/>
              <a:t> 2015/ES6 - features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9202250-7571-457C-AA98-2FB12C94460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94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Package Manager voor aanvullende functies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190" y="1128932"/>
            <a:ext cx="7719620" cy="47431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528" y="2924944"/>
            <a:ext cx="7956376" cy="35051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Left Arrow 5"/>
          <p:cNvSpPr/>
          <p:nvPr/>
        </p:nvSpPr>
        <p:spPr>
          <a:xfrm rot="6399722">
            <a:off x="4405541" y="5522150"/>
            <a:ext cx="651476" cy="4134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6399722">
            <a:off x="7071542" y="5573020"/>
            <a:ext cx="651476" cy="4134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Overzicht module Programmeren 4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Onderwerpen</a:t>
            </a:r>
          </a:p>
          <a:p>
            <a:pPr lvl="1"/>
            <a:r>
              <a:rPr lang="nl-NL" dirty="0"/>
              <a:t> webserver met API in Node.js en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/>
              <a:t>versiebeheer met Git</a:t>
            </a:r>
          </a:p>
          <a:p>
            <a:pPr lvl="1"/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naar </a:t>
            </a:r>
            <a:r>
              <a:rPr lang="nl-NL" dirty="0" err="1"/>
              <a:t>Heroku</a:t>
            </a:r>
            <a:endParaRPr lang="nl-NL" dirty="0"/>
          </a:p>
          <a:p>
            <a:endParaRPr lang="nl-NL" dirty="0"/>
          </a:p>
          <a:p>
            <a:r>
              <a:rPr lang="nl-NL" dirty="0"/>
              <a:t>Opzet van deze module</a:t>
            </a:r>
          </a:p>
          <a:p>
            <a:pPr lvl="1"/>
            <a:r>
              <a:rPr lang="nl-NL" dirty="0"/>
              <a:t>Sheets, trainingen, practicum, YouTube, en veel zelf doen …</a:t>
            </a:r>
          </a:p>
          <a:p>
            <a:pPr lvl="1"/>
            <a:r>
              <a:rPr lang="nl-NL" dirty="0" err="1"/>
              <a:t>Prakticum</a:t>
            </a:r>
            <a:r>
              <a:rPr lang="nl-NL" dirty="0"/>
              <a:t>, zie Blackboard</a:t>
            </a:r>
          </a:p>
          <a:p>
            <a:pPr lvl="1"/>
            <a:endParaRPr lang="nl-NL" dirty="0"/>
          </a:p>
          <a:p>
            <a:r>
              <a:rPr lang="nl-NL" dirty="0"/>
              <a:t>Leerwijzer geeft alle informatie. Lezen dus!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600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aan de slag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Node.js installeren en gebruiken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349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Node.js installeren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893149"/>
            <a:ext cx="6809935" cy="5317741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07613" y="4941168"/>
            <a:ext cx="2016224" cy="864096"/>
          </a:xfrm>
          <a:prstGeom prst="wedgeRoundRectCallout">
            <a:avLst>
              <a:gd name="adj1" fmla="val 68245"/>
              <a:gd name="adj2" fmla="val -198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Installeer</a:t>
            </a:r>
            <a:r>
              <a:rPr lang="en-US" sz="1600" dirty="0"/>
              <a:t> de LTS </a:t>
            </a:r>
            <a:r>
              <a:rPr lang="en-US" sz="1600" dirty="0" err="1"/>
              <a:t>versie</a:t>
            </a:r>
            <a:endParaRPr lang="en-US" sz="16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665" y="1807350"/>
            <a:ext cx="6953250" cy="4305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03912" y="3212976"/>
            <a:ext cx="2804680" cy="3149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8128" y="4005064"/>
            <a:ext cx="1641138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48128" y="5044310"/>
            <a:ext cx="1641138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9363131" y="3455254"/>
            <a:ext cx="2016224" cy="864096"/>
          </a:xfrm>
          <a:prstGeom prst="wedgeRoundRectCallout">
            <a:avLst>
              <a:gd name="adj1" fmla="val -70013"/>
              <a:gd name="adj2" fmla="val 28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 executable</a:t>
            </a:r>
          </a:p>
          <a:p>
            <a:pPr algn="ctr"/>
            <a:r>
              <a:rPr lang="en-US" sz="1600" dirty="0"/>
              <a:t>(de </a:t>
            </a:r>
            <a:r>
              <a:rPr lang="en-US" sz="1600" dirty="0" err="1"/>
              <a:t>applicatie</a:t>
            </a:r>
            <a:r>
              <a:rPr lang="en-US" sz="1600" dirty="0"/>
              <a:t>)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9647571" y="5003627"/>
            <a:ext cx="2016224" cy="864096"/>
          </a:xfrm>
          <a:prstGeom prst="wedgeRoundRectCallout">
            <a:avLst>
              <a:gd name="adj1" fmla="val -79260"/>
              <a:gd name="adj2" fmla="val -249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 package manager</a:t>
            </a:r>
            <a:endParaRPr lang="en-US" sz="1600" b="1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41206" y="1682071"/>
            <a:ext cx="2271217" cy="864096"/>
          </a:xfrm>
          <a:prstGeom prst="wedgeRoundRectCallout">
            <a:avLst>
              <a:gd name="adj1" fmla="val -33907"/>
              <a:gd name="adj2" fmla="val 1127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 </a:t>
            </a:r>
            <a:r>
              <a:rPr lang="en-US" sz="1600" dirty="0" err="1"/>
              <a:t>installatie</a:t>
            </a:r>
            <a:r>
              <a:rPr lang="en-US" sz="1600" dirty="0"/>
              <a:t> directory (Windows)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8171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Check de </a:t>
            </a:r>
            <a:r>
              <a:rPr lang="nl-NL" dirty="0" err="1"/>
              <a:t>path</a:t>
            </a:r>
            <a:r>
              <a:rPr lang="nl-NL" dirty="0"/>
              <a:t> variabele (Windows)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980728"/>
            <a:ext cx="6449145" cy="45302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31504" y="5085184"/>
            <a:ext cx="1080120" cy="36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768" y="1511796"/>
            <a:ext cx="5139805" cy="35733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07768" y="2546784"/>
            <a:ext cx="1152128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163" y="1071875"/>
            <a:ext cx="3924300" cy="44577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24192" y="4653136"/>
            <a:ext cx="1368152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774902"/>
            <a:ext cx="4671417" cy="442197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231904" y="4490628"/>
            <a:ext cx="1368152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80648" y="5419106"/>
            <a:ext cx="997343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162" y="1042987"/>
            <a:ext cx="5019675" cy="47720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703948" y="3068960"/>
            <a:ext cx="3915125" cy="36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4561445" y="3916795"/>
            <a:ext cx="2670895" cy="1230647"/>
          </a:xfrm>
          <a:prstGeom prst="wedgeRoundRectCallout">
            <a:avLst>
              <a:gd name="adj1" fmla="val -23780"/>
              <a:gd name="adj2" fmla="val -10096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deze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aanwezig</a:t>
            </a:r>
            <a:r>
              <a:rPr lang="en-US" sz="1600" dirty="0"/>
              <a:t> is, </a:t>
            </a:r>
            <a:r>
              <a:rPr lang="en-US" sz="1600" dirty="0" err="1"/>
              <a:t>voeg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zelf</a:t>
            </a:r>
            <a:r>
              <a:rPr lang="en-US" sz="1600" dirty="0"/>
              <a:t> het pad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jouw</a:t>
            </a:r>
            <a:r>
              <a:rPr lang="en-US" sz="1600" dirty="0"/>
              <a:t> nodejs folder toe.</a:t>
            </a:r>
            <a:endParaRPr lang="en-US" sz="1600" b="1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8964253" y="3149135"/>
            <a:ext cx="2670895" cy="1230647"/>
          </a:xfrm>
          <a:prstGeom prst="wedgeRoundRectCallout">
            <a:avLst>
              <a:gd name="adj1" fmla="val -58348"/>
              <a:gd name="adj2" fmla="val 2383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Deze</a:t>
            </a:r>
            <a:r>
              <a:rPr lang="en-US" sz="1600" dirty="0"/>
              <a:t> </a:t>
            </a:r>
            <a:r>
              <a:rPr lang="en-US" sz="1600" dirty="0" err="1"/>
              <a:t>prodedure</a:t>
            </a:r>
            <a:r>
              <a:rPr lang="en-US" sz="1600" dirty="0"/>
              <a:t> </a:t>
            </a:r>
            <a:r>
              <a:rPr lang="en-US" sz="1600" dirty="0" err="1"/>
              <a:t>volg</a:t>
            </a:r>
            <a:r>
              <a:rPr lang="en-US" sz="1600" dirty="0"/>
              <a:t> je later </a:t>
            </a:r>
            <a:r>
              <a:rPr lang="en-US" sz="1600" dirty="0" err="1"/>
              <a:t>ook</a:t>
            </a:r>
            <a:r>
              <a:rPr lang="en-US" sz="1600" dirty="0"/>
              <a:t> </a:t>
            </a:r>
            <a:r>
              <a:rPr lang="en-US" sz="1600" dirty="0" err="1"/>
              <a:t>voor</a:t>
            </a:r>
            <a:r>
              <a:rPr lang="en-US" sz="1600" dirty="0"/>
              <a:t> </a:t>
            </a:r>
            <a:r>
              <a:rPr lang="en-US" sz="1600" dirty="0" err="1"/>
              <a:t>Git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402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1556792"/>
            <a:ext cx="5088565" cy="4320480"/>
          </a:xfrm>
        </p:spPr>
        <p:txBody>
          <a:bodyPr/>
          <a:lstStyle/>
          <a:p>
            <a:r>
              <a:rPr lang="nl-NL" dirty="0"/>
              <a:t>Niet (ik zeg NIET) in je Downloads folder</a:t>
            </a:r>
          </a:p>
          <a:p>
            <a:endParaRPr lang="nl-NL" dirty="0"/>
          </a:p>
          <a:p>
            <a:r>
              <a:rPr lang="nl-NL" dirty="0"/>
              <a:t>Liever niet in je Users folder</a:t>
            </a:r>
            <a:br>
              <a:rPr lang="nl-NL" dirty="0"/>
            </a:br>
            <a:r>
              <a:rPr lang="nl-NL" dirty="0"/>
              <a:t>(spaties in username geven vroeg of laat problemen)</a:t>
            </a:r>
          </a:p>
          <a:p>
            <a:endParaRPr lang="nl-NL" dirty="0"/>
          </a:p>
          <a:p>
            <a:r>
              <a:rPr lang="nl-NL" dirty="0"/>
              <a:t>Beter in de root van C-disk:</a:t>
            </a:r>
          </a:p>
          <a:p>
            <a:pPr lvl="1"/>
            <a:r>
              <a:rPr lang="nl-NL" dirty="0"/>
              <a:t>C:\dev\progr-4\les-1, of</a:t>
            </a:r>
          </a:p>
          <a:p>
            <a:pPr lvl="1"/>
            <a:r>
              <a:rPr lang="nl-NL" dirty="0"/>
              <a:t>C:\school|P1.4\programmeren-4</a:t>
            </a:r>
          </a:p>
          <a:p>
            <a:pPr lvl="1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Maak een folder waar je je werk gaat opslaan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024" y="1988840"/>
            <a:ext cx="5642782" cy="36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15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40016" y="1268760"/>
            <a:ext cx="5544616" cy="4824536"/>
          </a:xfrm>
        </p:spPr>
        <p:txBody>
          <a:bodyPr/>
          <a:lstStyle/>
          <a:p>
            <a:r>
              <a:rPr lang="nl-NL" dirty="0"/>
              <a:t>Start een console via Run &gt; </a:t>
            </a:r>
            <a:r>
              <a:rPr lang="nl-NL" dirty="0" err="1"/>
              <a:t>cmd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Path</a:t>
            </a:r>
            <a:r>
              <a:rPr lang="nl-NL" dirty="0"/>
              <a:t> is het ‘</a:t>
            </a:r>
            <a:r>
              <a:rPr lang="nl-NL" dirty="0" err="1"/>
              <a:t>zoekpad</a:t>
            </a:r>
            <a:r>
              <a:rPr lang="nl-NL" dirty="0"/>
              <a:t>’ waar het operating system programma’s zoekt</a:t>
            </a:r>
          </a:p>
          <a:p>
            <a:endParaRPr lang="nl-NL" dirty="0"/>
          </a:p>
          <a:p>
            <a:r>
              <a:rPr lang="nl-NL" dirty="0"/>
              <a:t>Als je </a:t>
            </a:r>
            <a:r>
              <a:rPr lang="nl-NL" dirty="0" err="1"/>
              <a:t>Path</a:t>
            </a:r>
            <a:r>
              <a:rPr lang="nl-NL" dirty="0"/>
              <a:t> goed staat ingesteld kun je node en </a:t>
            </a:r>
            <a:r>
              <a:rPr lang="nl-NL" dirty="0" err="1"/>
              <a:t>npm</a:t>
            </a:r>
            <a:r>
              <a:rPr lang="nl-NL" dirty="0"/>
              <a:t> runnen</a:t>
            </a:r>
          </a:p>
          <a:p>
            <a:endParaRPr lang="nl-NL" dirty="0"/>
          </a:p>
          <a:p>
            <a:r>
              <a:rPr lang="nl-NL" dirty="0"/>
              <a:t>Kijk of alles goed werkt:</a:t>
            </a:r>
          </a:p>
          <a:p>
            <a:pPr lvl="1"/>
            <a:r>
              <a:rPr lang="nl-NL" dirty="0"/>
              <a:t> Type ‘node -v’</a:t>
            </a:r>
          </a:p>
          <a:p>
            <a:pPr lvl="1"/>
            <a:r>
              <a:rPr lang="nl-NL" dirty="0"/>
              <a:t> Type ‘</a:t>
            </a:r>
            <a:r>
              <a:rPr lang="nl-NL" dirty="0" err="1"/>
              <a:t>npm</a:t>
            </a:r>
            <a:r>
              <a:rPr lang="nl-NL" dirty="0"/>
              <a:t> –v’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Command</a:t>
            </a:r>
            <a:r>
              <a:rPr lang="nl-NL" dirty="0"/>
              <a:t> Line Interface (CLI)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1335693"/>
            <a:ext cx="4758206" cy="4560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19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De </a:t>
            </a:r>
            <a:r>
              <a:rPr lang="nl-NL" sz="2000" dirty="0" err="1"/>
              <a:t>command</a:t>
            </a:r>
            <a:r>
              <a:rPr lang="nl-NL" sz="2000" dirty="0"/>
              <a:t> line interface is de fundamentele basistoegang tot iedere computer</a:t>
            </a:r>
          </a:p>
          <a:p>
            <a:endParaRPr lang="nl-NL" sz="2000" dirty="0"/>
          </a:p>
          <a:p>
            <a:r>
              <a:rPr lang="nl-NL" sz="2000" dirty="0"/>
              <a:t>Lang niet alle computers hebben een scherm en een user interface</a:t>
            </a:r>
          </a:p>
          <a:p>
            <a:pPr lvl="1"/>
            <a:r>
              <a:rPr lang="nl-NL" sz="2000" dirty="0"/>
              <a:t> vooral handig als je op een andere computer (server) wilt werken</a:t>
            </a:r>
          </a:p>
          <a:p>
            <a:pPr lvl="1"/>
            <a:endParaRPr lang="nl-NL" sz="2000" dirty="0"/>
          </a:p>
          <a:p>
            <a:r>
              <a:rPr lang="nl-NL" sz="2000" dirty="0"/>
              <a:t>Vanaf de </a:t>
            </a:r>
            <a:r>
              <a:rPr lang="nl-NL" sz="2000" dirty="0" err="1"/>
              <a:t>command</a:t>
            </a:r>
            <a:r>
              <a:rPr lang="nl-NL" sz="2000" dirty="0"/>
              <a:t> line kun je alles</a:t>
            </a:r>
          </a:p>
          <a:p>
            <a:pPr lvl="1"/>
            <a:r>
              <a:rPr lang="nl-NL" sz="2000" dirty="0"/>
              <a:t> soms ‘verhult’ een user interface of toepassing hoe een programma op de achtergrond werkelijk werkt</a:t>
            </a:r>
          </a:p>
          <a:p>
            <a:pPr lvl="1"/>
            <a:r>
              <a:rPr lang="nl-NL" sz="2000" dirty="0"/>
              <a:t> je kunt meerdere </a:t>
            </a:r>
            <a:r>
              <a:rPr lang="nl-NL" sz="2000" dirty="0" err="1"/>
              <a:t>commands</a:t>
            </a:r>
            <a:r>
              <a:rPr lang="nl-NL" sz="2000" dirty="0"/>
              <a:t> in een script (bestand) zetten en in één keer uitvoeren</a:t>
            </a:r>
          </a:p>
          <a:p>
            <a:pPr lvl="1"/>
            <a:endParaRPr lang="nl-NL" sz="2000" dirty="0"/>
          </a:p>
          <a:p>
            <a:r>
              <a:rPr lang="nl-NL" sz="2000" dirty="0"/>
              <a:t>Essentiële basiskennis voor iedere IT-er!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Command</a:t>
            </a:r>
            <a:r>
              <a:rPr lang="nl-NL" dirty="0"/>
              <a:t> Line Interface (CLI) – Waarom?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643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 </a:t>
            </a:r>
            <a:r>
              <a:rPr lang="nl-NL" dirty="0" err="1"/>
              <a:t>commands</a:t>
            </a:r>
            <a:r>
              <a:rPr lang="nl-NL" dirty="0"/>
              <a:t> (Windows)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19402" y="1772816"/>
            <a:ext cx="5448605" cy="4608512"/>
          </a:xfrm>
        </p:spPr>
        <p:txBody>
          <a:bodyPr/>
          <a:lstStyle/>
          <a:p>
            <a:r>
              <a:rPr lang="nl-NL" sz="2000" dirty="0"/>
              <a:t>dir – directory </a:t>
            </a:r>
          </a:p>
          <a:p>
            <a:pPr lvl="1"/>
            <a:r>
              <a:rPr lang="nl-NL" sz="1800" dirty="0"/>
              <a:t> laat inhoud van directory zien</a:t>
            </a:r>
          </a:p>
          <a:p>
            <a:pPr lvl="1"/>
            <a:endParaRPr lang="nl-NL" sz="1800" dirty="0"/>
          </a:p>
          <a:p>
            <a:r>
              <a:rPr lang="nl-NL" sz="2000" dirty="0" err="1"/>
              <a:t>pwd</a:t>
            </a:r>
            <a:r>
              <a:rPr lang="nl-NL" sz="2000" dirty="0"/>
              <a:t> – print </a:t>
            </a:r>
            <a:r>
              <a:rPr lang="nl-NL" sz="2000" dirty="0" err="1"/>
              <a:t>working</a:t>
            </a:r>
            <a:r>
              <a:rPr lang="nl-NL" sz="2000" dirty="0"/>
              <a:t> directory</a:t>
            </a:r>
          </a:p>
          <a:p>
            <a:pPr lvl="1"/>
            <a:r>
              <a:rPr lang="nl-NL" sz="1800" dirty="0"/>
              <a:t> laat zien in welke directory (of map of folder) je bent</a:t>
            </a:r>
          </a:p>
          <a:p>
            <a:pPr lvl="1"/>
            <a:endParaRPr lang="nl-NL" sz="1800" dirty="0"/>
          </a:p>
          <a:p>
            <a:r>
              <a:rPr lang="nl-NL" sz="2000" dirty="0"/>
              <a:t>cd – change directory</a:t>
            </a:r>
          </a:p>
          <a:p>
            <a:pPr lvl="1"/>
            <a:r>
              <a:rPr lang="nl-NL" sz="1800" dirty="0"/>
              <a:t> ga naar een andere directory</a:t>
            </a:r>
          </a:p>
          <a:p>
            <a:pPr lvl="1"/>
            <a:r>
              <a:rPr lang="nl-NL" sz="1800" dirty="0"/>
              <a:t> cd . = huidige directory (er verandert niets)</a:t>
            </a:r>
          </a:p>
          <a:p>
            <a:pPr lvl="1"/>
            <a:r>
              <a:rPr lang="nl-NL" sz="1800" dirty="0"/>
              <a:t> cd .. = één directory omhoog</a:t>
            </a:r>
          </a:p>
          <a:p>
            <a:pPr lvl="1"/>
            <a:r>
              <a:rPr lang="nl-NL" sz="1800" dirty="0"/>
              <a:t> cd ..\.. = twee directories omhoog</a:t>
            </a:r>
          </a:p>
          <a:p>
            <a:pPr lvl="1"/>
            <a:r>
              <a:rPr lang="nl-NL" sz="1800" dirty="0"/>
              <a:t> cd C:\dev\workspace = direct naar een folder</a:t>
            </a:r>
          </a:p>
          <a:p>
            <a:endParaRPr lang="nl-NL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sz="2000" dirty="0" err="1"/>
              <a:t>mkdir</a:t>
            </a:r>
            <a:r>
              <a:rPr lang="nl-NL" sz="2000" dirty="0"/>
              <a:t> &lt;</a:t>
            </a:r>
            <a:r>
              <a:rPr lang="nl-NL" sz="2000" dirty="0" err="1"/>
              <a:t>dirnaam</a:t>
            </a:r>
            <a:r>
              <a:rPr lang="nl-NL" sz="2000" dirty="0"/>
              <a:t>&gt; – make directory</a:t>
            </a:r>
          </a:p>
          <a:p>
            <a:pPr lvl="1"/>
            <a:r>
              <a:rPr lang="nl-NL" sz="1600" dirty="0"/>
              <a:t>maakt een nieuwe directory met deze naam aan</a:t>
            </a:r>
          </a:p>
          <a:p>
            <a:r>
              <a:rPr lang="nl-NL" sz="2000" dirty="0" err="1"/>
              <a:t>rmdir</a:t>
            </a:r>
            <a:r>
              <a:rPr lang="nl-NL" sz="2000" dirty="0"/>
              <a:t> &lt;</a:t>
            </a:r>
            <a:r>
              <a:rPr lang="nl-NL" sz="2000" dirty="0" err="1"/>
              <a:t>dirnaam</a:t>
            </a:r>
            <a:r>
              <a:rPr lang="nl-NL" sz="2000" dirty="0"/>
              <a:t>&gt; – </a:t>
            </a:r>
            <a:r>
              <a:rPr lang="nl-NL" sz="2000" dirty="0" err="1"/>
              <a:t>remove</a:t>
            </a:r>
            <a:r>
              <a:rPr lang="nl-NL" sz="2000" dirty="0"/>
              <a:t> directory</a:t>
            </a:r>
          </a:p>
          <a:p>
            <a:pPr lvl="1"/>
            <a:r>
              <a:rPr lang="nl-NL" sz="1600" dirty="0"/>
              <a:t>verwijdert de directory met deze naam</a:t>
            </a:r>
          </a:p>
          <a:p>
            <a:pPr lvl="1"/>
            <a:endParaRPr lang="nl-NL" sz="1600" dirty="0"/>
          </a:p>
          <a:p>
            <a:r>
              <a:rPr lang="nl-NL" sz="2000" dirty="0"/>
              <a:t>del &lt;bestandsnaam&gt; – delete </a:t>
            </a:r>
          </a:p>
          <a:p>
            <a:pPr lvl="1"/>
            <a:r>
              <a:rPr lang="nl-NL" sz="1800" dirty="0"/>
              <a:t>verwijder bestand met de gegeven naam</a:t>
            </a:r>
          </a:p>
          <a:p>
            <a:endParaRPr lang="nl-NL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839416" y="1124744"/>
            <a:ext cx="850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Zie o.a. </a:t>
            </a:r>
            <a:r>
              <a:rPr lang="nl-NL" sz="1600" dirty="0">
                <a:hlinkClick r:id="rId2"/>
              </a:rPr>
              <a:t>https://www.lifewire.com/list-of-command-prompt-commands-4092302</a:t>
            </a:r>
            <a:endParaRPr lang="nl-NL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64" y="4095354"/>
            <a:ext cx="5248538" cy="2456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77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 </a:t>
            </a:r>
            <a:r>
              <a:rPr lang="nl-NL" dirty="0" err="1"/>
              <a:t>commands</a:t>
            </a:r>
            <a:r>
              <a:rPr lang="nl-NL" dirty="0"/>
              <a:t> (Mac OS-X en Linux)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19402" y="1772816"/>
            <a:ext cx="5448605" cy="4608512"/>
          </a:xfrm>
        </p:spPr>
        <p:txBody>
          <a:bodyPr/>
          <a:lstStyle/>
          <a:p>
            <a:r>
              <a:rPr lang="nl-NL" sz="2000" dirty="0" err="1"/>
              <a:t>ls</a:t>
            </a:r>
            <a:r>
              <a:rPr lang="nl-NL" sz="2000" dirty="0"/>
              <a:t> – list </a:t>
            </a:r>
          </a:p>
          <a:p>
            <a:pPr lvl="1"/>
            <a:r>
              <a:rPr lang="nl-NL" sz="1800" dirty="0"/>
              <a:t> laat inhoud van directory zien</a:t>
            </a:r>
          </a:p>
          <a:p>
            <a:pPr lvl="1"/>
            <a:r>
              <a:rPr lang="nl-NL" sz="1800" dirty="0"/>
              <a:t> </a:t>
            </a:r>
            <a:r>
              <a:rPr lang="nl-NL" sz="1800" dirty="0" err="1"/>
              <a:t>ls</a:t>
            </a:r>
            <a:r>
              <a:rPr lang="nl-NL" sz="1800" dirty="0"/>
              <a:t> –als = uitgebreidere </a:t>
            </a:r>
            <a:r>
              <a:rPr lang="nl-NL" sz="1800" dirty="0" err="1"/>
              <a:t>listing</a:t>
            </a:r>
            <a:endParaRPr lang="nl-NL" sz="1800" dirty="0"/>
          </a:p>
          <a:p>
            <a:pPr lvl="1"/>
            <a:endParaRPr lang="nl-NL" sz="1800" dirty="0"/>
          </a:p>
          <a:p>
            <a:r>
              <a:rPr lang="nl-NL" sz="2000" dirty="0"/>
              <a:t>cd – change directory</a:t>
            </a:r>
          </a:p>
          <a:p>
            <a:pPr lvl="1"/>
            <a:r>
              <a:rPr lang="nl-NL" sz="1800" dirty="0"/>
              <a:t> ga naar een andere directory</a:t>
            </a:r>
          </a:p>
          <a:p>
            <a:pPr lvl="1"/>
            <a:r>
              <a:rPr lang="nl-NL" sz="1800" dirty="0"/>
              <a:t> cd = laat huidige dir zien (</a:t>
            </a:r>
            <a:r>
              <a:rPr lang="nl-NL" sz="1800" dirty="0" err="1"/>
              <a:t>pwd</a:t>
            </a:r>
            <a:r>
              <a:rPr lang="nl-NL" sz="1800" dirty="0"/>
              <a:t> in Windows)</a:t>
            </a:r>
          </a:p>
          <a:p>
            <a:pPr lvl="1"/>
            <a:r>
              <a:rPr lang="nl-NL" sz="1800" dirty="0"/>
              <a:t> cd . = huidige directory (er verandert niets)</a:t>
            </a:r>
          </a:p>
          <a:p>
            <a:pPr lvl="1"/>
            <a:r>
              <a:rPr lang="nl-NL" sz="1800" dirty="0"/>
              <a:t> cd .. = één directory omhoog</a:t>
            </a:r>
          </a:p>
          <a:p>
            <a:pPr lvl="1"/>
            <a:r>
              <a:rPr lang="nl-NL" sz="1800" dirty="0"/>
              <a:t> cd ..\.. = twee directories omhoog</a:t>
            </a:r>
          </a:p>
          <a:p>
            <a:pPr lvl="1"/>
            <a:r>
              <a:rPr lang="nl-NL" sz="1800" dirty="0"/>
              <a:t> cd C:\dev\workspace = direct naar een folder</a:t>
            </a:r>
          </a:p>
          <a:p>
            <a:endParaRPr lang="nl-NL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sz="2000" dirty="0" err="1"/>
              <a:t>mkdir</a:t>
            </a:r>
            <a:r>
              <a:rPr lang="nl-NL" sz="2000" dirty="0"/>
              <a:t> &lt;</a:t>
            </a:r>
            <a:r>
              <a:rPr lang="nl-NL" sz="2000" dirty="0" err="1"/>
              <a:t>dirnaam</a:t>
            </a:r>
            <a:r>
              <a:rPr lang="nl-NL" sz="2000" dirty="0"/>
              <a:t>&gt; – make directory</a:t>
            </a:r>
          </a:p>
          <a:p>
            <a:pPr lvl="1"/>
            <a:r>
              <a:rPr lang="nl-NL" sz="1600" dirty="0"/>
              <a:t>maakt een nieuwe directory met deze naam aan</a:t>
            </a:r>
          </a:p>
          <a:p>
            <a:r>
              <a:rPr lang="nl-NL" sz="2000" dirty="0" err="1"/>
              <a:t>rm</a:t>
            </a:r>
            <a:r>
              <a:rPr lang="nl-NL" sz="2000" dirty="0"/>
              <a:t> -</a:t>
            </a:r>
            <a:r>
              <a:rPr lang="nl-NL" sz="2000" dirty="0" err="1"/>
              <a:t>rf</a:t>
            </a:r>
            <a:r>
              <a:rPr lang="nl-NL" sz="2000" dirty="0"/>
              <a:t> &lt;</a:t>
            </a:r>
            <a:r>
              <a:rPr lang="nl-NL" sz="2000" dirty="0" err="1"/>
              <a:t>dirnaam</a:t>
            </a:r>
            <a:r>
              <a:rPr lang="nl-NL" sz="2000" dirty="0"/>
              <a:t>&gt; – </a:t>
            </a:r>
            <a:r>
              <a:rPr lang="nl-NL" sz="2000" dirty="0" err="1"/>
              <a:t>remove</a:t>
            </a:r>
            <a:r>
              <a:rPr lang="nl-NL" sz="2000" dirty="0"/>
              <a:t> file of directory</a:t>
            </a:r>
          </a:p>
          <a:p>
            <a:pPr lvl="1"/>
            <a:r>
              <a:rPr lang="nl-NL" sz="1600" dirty="0"/>
              <a:t>verwijdert de directory met deze naam</a:t>
            </a:r>
          </a:p>
          <a:p>
            <a:pPr lvl="1"/>
            <a:r>
              <a:rPr lang="nl-NL" sz="1600" dirty="0"/>
              <a:t> verwijdert ook ALLE </a:t>
            </a:r>
            <a:r>
              <a:rPr lang="nl-NL" sz="1600" dirty="0" err="1"/>
              <a:t>dirs</a:t>
            </a:r>
            <a:r>
              <a:rPr lang="nl-NL" sz="1600" dirty="0"/>
              <a:t> en bestanden daarin !!!</a:t>
            </a:r>
          </a:p>
          <a:p>
            <a:endParaRPr lang="nl-NL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64" y="4077072"/>
            <a:ext cx="5256584" cy="2460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39416" y="1124744"/>
            <a:ext cx="898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Zie o.a. </a:t>
            </a:r>
            <a:r>
              <a:rPr lang="nl-NL" sz="1600" dirty="0">
                <a:hlinkClick r:id="rId3"/>
              </a:rPr>
              <a:t>http://blog.teamtreehouse.com/introduction-to-the-mac-os-x-command-line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67797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94342" y="1300970"/>
            <a:ext cx="5016557" cy="4936341"/>
          </a:xfrm>
        </p:spPr>
        <p:txBody>
          <a:bodyPr/>
          <a:lstStyle/>
          <a:p>
            <a:r>
              <a:rPr lang="nl-NL" sz="2000" dirty="0"/>
              <a:t>Type ‘node’ in een CLI</a:t>
            </a:r>
          </a:p>
          <a:p>
            <a:pPr lvl="1"/>
            <a:r>
              <a:rPr lang="nl-NL" sz="2000" dirty="0"/>
              <a:t> dit start node.js</a:t>
            </a:r>
          </a:p>
          <a:p>
            <a:pPr lvl="1"/>
            <a:r>
              <a:rPr lang="nl-NL" sz="2000" dirty="0"/>
              <a:t> node wacht op input</a:t>
            </a:r>
          </a:p>
          <a:p>
            <a:pPr lvl="1"/>
            <a:endParaRPr lang="nl-NL" sz="2000" dirty="0"/>
          </a:p>
          <a:p>
            <a:r>
              <a:rPr lang="nl-NL" sz="2000" dirty="0"/>
              <a:t>Type 1 + 2</a:t>
            </a:r>
          </a:p>
          <a:p>
            <a:pPr lvl="1"/>
            <a:r>
              <a:rPr lang="nl-NL" sz="2000" dirty="0"/>
              <a:t> node antwoordt</a:t>
            </a:r>
          </a:p>
          <a:p>
            <a:pPr lvl="1"/>
            <a:endParaRPr lang="nl-NL" sz="2000" dirty="0"/>
          </a:p>
          <a:p>
            <a:r>
              <a:rPr lang="nl-NL" sz="2000" dirty="0"/>
              <a:t>Node ‘praat’ </a:t>
            </a:r>
            <a:r>
              <a:rPr lang="nl-NL" sz="2000" dirty="0" err="1"/>
              <a:t>JavaScript</a:t>
            </a:r>
            <a:endParaRPr lang="nl-NL" sz="2000" dirty="0"/>
          </a:p>
          <a:p>
            <a:pPr lvl="1"/>
            <a:r>
              <a:rPr lang="nl-NL" sz="2000" dirty="0"/>
              <a:t> weet je nog hoe je een </a:t>
            </a:r>
            <a:r>
              <a:rPr lang="nl-NL" sz="2000" dirty="0" err="1"/>
              <a:t>function</a:t>
            </a:r>
            <a:r>
              <a:rPr lang="nl-NL" sz="2000" dirty="0"/>
              <a:t> maakte?</a:t>
            </a:r>
          </a:p>
          <a:p>
            <a:pPr lvl="1"/>
            <a:endParaRPr lang="nl-NL" sz="2000" dirty="0"/>
          </a:p>
          <a:p>
            <a:r>
              <a:rPr lang="nl-NL" sz="2000" dirty="0"/>
              <a:t>Input vanuit een bestand is handiger dan alles hier intypen</a:t>
            </a:r>
          </a:p>
          <a:p>
            <a:pPr lvl="1"/>
            <a:endParaRPr lang="nl-NL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Node.js in de basis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609600" y="6552000"/>
            <a:ext cx="2844800" cy="216000"/>
          </a:xfrm>
        </p:spPr>
        <p:txBody>
          <a:bodyPr/>
          <a:lstStyle/>
          <a:p>
            <a:r>
              <a:rPr lang="nl-NL"/>
              <a:t>2015-12-01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40" y="1306649"/>
            <a:ext cx="4956450" cy="4820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22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7752" y="3933056"/>
            <a:ext cx="4678219" cy="2306450"/>
          </a:xfrm>
        </p:spPr>
        <p:txBody>
          <a:bodyPr/>
          <a:lstStyle/>
          <a:p>
            <a:r>
              <a:rPr lang="nl-NL" dirty="0"/>
              <a:t>Gebruik bv. </a:t>
            </a:r>
            <a:r>
              <a:rPr lang="nl-NL" dirty="0" err="1"/>
              <a:t>Sublime</a:t>
            </a:r>
            <a:r>
              <a:rPr lang="nl-NL" dirty="0"/>
              <a:t> Tekst</a:t>
            </a:r>
          </a:p>
          <a:p>
            <a:r>
              <a:rPr lang="nl-NL" dirty="0"/>
              <a:t>Opslaan als greeting.js </a:t>
            </a:r>
          </a:p>
          <a:p>
            <a:pPr lvl="1"/>
            <a:r>
              <a:rPr lang="nl-NL" dirty="0"/>
              <a:t> op een handige plek, bv. in jouw </a:t>
            </a:r>
            <a:r>
              <a:rPr lang="nl-NL" dirty="0" err="1"/>
              <a:t>working</a:t>
            </a:r>
            <a:r>
              <a:rPr lang="nl-NL" dirty="0"/>
              <a:t> directory</a:t>
            </a:r>
          </a:p>
          <a:p>
            <a:r>
              <a:rPr lang="nl-NL" dirty="0"/>
              <a:t>Run met ‘node greeting.js’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Maak een bestand ‘greeting.js’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25" y="1628800"/>
            <a:ext cx="4486275" cy="18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024" y="1610304"/>
            <a:ext cx="5345859" cy="4316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9192344" y="3514750"/>
            <a:ext cx="1800200" cy="4183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1704194">
            <a:off x="5253539" y="2865398"/>
            <a:ext cx="3735014" cy="484632"/>
          </a:xfrm>
          <a:prstGeom prst="rightArrow">
            <a:avLst>
              <a:gd name="adj1" fmla="val 39009"/>
              <a:gd name="adj2" fmla="val 59159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37600" y="4365104"/>
            <a:ext cx="1822896" cy="3600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54376" y="1956746"/>
            <a:ext cx="581984" cy="3600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7661" y="1138486"/>
            <a:ext cx="576064" cy="562322"/>
            <a:chOff x="3291436" y="5915431"/>
            <a:chExt cx="576064" cy="562322"/>
          </a:xfrm>
        </p:grpSpPr>
        <p:sp>
          <p:nvSpPr>
            <p:cNvPr id="13" name="TextBox 12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7808" y="4346139"/>
            <a:ext cx="576064" cy="562322"/>
            <a:chOff x="3291436" y="5915431"/>
            <a:chExt cx="576064" cy="562322"/>
          </a:xfrm>
        </p:grpSpPr>
        <p:sp>
          <p:nvSpPr>
            <p:cNvPr id="17" name="TextBox 16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453005" y="1855605"/>
            <a:ext cx="576064" cy="562322"/>
            <a:chOff x="3291436" y="5915431"/>
            <a:chExt cx="576064" cy="562322"/>
          </a:xfrm>
        </p:grpSpPr>
        <p:sp>
          <p:nvSpPr>
            <p:cNvPr id="20" name="TextBox 19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>
                  <a:solidFill>
                    <a:srgbClr val="FFFF00"/>
                  </a:solidFill>
                </a:rPr>
                <a:t>3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704512" y="4263963"/>
            <a:ext cx="576064" cy="562322"/>
            <a:chOff x="3291436" y="5915431"/>
            <a:chExt cx="576064" cy="562322"/>
          </a:xfrm>
        </p:grpSpPr>
        <p:sp>
          <p:nvSpPr>
            <p:cNvPr id="23" name="TextBox 22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>
                  <a:solidFill>
                    <a:srgbClr val="FFFF00"/>
                  </a:solidFill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3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Overzicht module Programmeren 4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94866"/>
              </p:ext>
            </p:extLst>
          </p:nvPr>
        </p:nvGraphicFramePr>
        <p:xfrm>
          <a:off x="983432" y="1484784"/>
          <a:ext cx="9145016" cy="432809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3029">
                  <a:extLst>
                    <a:ext uri="{9D8B030D-6E8A-4147-A177-3AD203B41FA5}">
                      <a16:colId xmlns:a16="http://schemas.microsoft.com/office/drawing/2014/main" val="1577104606"/>
                    </a:ext>
                  </a:extLst>
                </a:gridCol>
                <a:gridCol w="2230385">
                  <a:extLst>
                    <a:ext uri="{9D8B030D-6E8A-4147-A177-3AD203B41FA5}">
                      <a16:colId xmlns:a16="http://schemas.microsoft.com/office/drawing/2014/main" val="3944651903"/>
                    </a:ext>
                  </a:extLst>
                </a:gridCol>
                <a:gridCol w="6101602">
                  <a:extLst>
                    <a:ext uri="{9D8B030D-6E8A-4147-A177-3AD203B41FA5}">
                      <a16:colId xmlns:a16="http://schemas.microsoft.com/office/drawing/2014/main" val="2998030312"/>
                    </a:ext>
                  </a:extLst>
                </a:gridCol>
              </a:tblGrid>
              <a:tr h="43795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Week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Thema’s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Onderwerpen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39578"/>
                  </a:ext>
                </a:extLst>
              </a:tr>
              <a:tr h="68890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Nodejs, Git, Heroku - Basis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Nodejs server applicatie, RESTful web services, JSON, Git, versiebeheer, deployment </a:t>
                      </a:r>
                      <a:r>
                        <a:rPr lang="en-US" sz="1400" dirty="0" err="1">
                          <a:effectLst/>
                        </a:rPr>
                        <a:t>naar</a:t>
                      </a:r>
                      <a:r>
                        <a:rPr lang="en-US" sz="1400" dirty="0">
                          <a:effectLst/>
                        </a:rPr>
                        <a:t> Heroku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24956"/>
                  </a:ext>
                </a:extLst>
              </a:tr>
              <a:tr h="66360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Nodejs, Git, Heroku - Vervolg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Nodejs, RESTful API </a:t>
                      </a:r>
                      <a:r>
                        <a:rPr lang="en-US" sz="1400" dirty="0" err="1">
                          <a:effectLst/>
                        </a:rPr>
                        <a:t>ontwerp</a:t>
                      </a:r>
                      <a:r>
                        <a:rPr lang="en-US" sz="1400" dirty="0">
                          <a:effectLst/>
                        </a:rPr>
                        <a:t>, Git workflows, </a:t>
                      </a:r>
                      <a:r>
                        <a:rPr lang="en-US" sz="1400" dirty="0" err="1">
                          <a:effectLst/>
                        </a:rPr>
                        <a:t>modulair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werken</a:t>
                      </a:r>
                      <a:r>
                        <a:rPr lang="en-US" sz="1400" dirty="0">
                          <a:effectLst/>
                        </a:rPr>
                        <a:t> met code </a:t>
                      </a: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bestanden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36613"/>
                  </a:ext>
                </a:extLst>
              </a:tr>
              <a:tr h="66360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Git Workflow, Nodejs en data storage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Branches, </a:t>
                      </a:r>
                      <a:r>
                        <a:rPr lang="nl-NL" sz="1400" dirty="0" err="1">
                          <a:effectLst/>
                        </a:rPr>
                        <a:t>mergen</a:t>
                      </a:r>
                      <a:r>
                        <a:rPr lang="nl-NL" sz="1400" dirty="0">
                          <a:effectLst/>
                        </a:rPr>
                        <a:t>. Nodejs API </a:t>
                      </a:r>
                      <a:r>
                        <a:rPr lang="nl-NL" sz="1400" dirty="0" err="1">
                          <a:effectLst/>
                        </a:rPr>
                        <a:t>versioning</a:t>
                      </a:r>
                      <a:r>
                        <a:rPr lang="nl-NL" sz="1400" dirty="0">
                          <a:effectLst/>
                        </a:rPr>
                        <a:t>, HTTP </a:t>
                      </a:r>
                      <a:r>
                        <a:rPr lang="nl-NL" sz="1400" dirty="0" err="1">
                          <a:effectLst/>
                        </a:rPr>
                        <a:t>methods</a:t>
                      </a:r>
                      <a:r>
                        <a:rPr lang="nl-NL" sz="1400" dirty="0">
                          <a:effectLst/>
                        </a:rPr>
                        <a:t>, body, headers, parameters. </a:t>
                      </a:r>
                      <a:r>
                        <a:rPr lang="nl-NL" sz="1400" dirty="0" err="1">
                          <a:effectLst/>
                        </a:rPr>
                        <a:t>MySQL</a:t>
                      </a:r>
                      <a:r>
                        <a:rPr lang="nl-NL" sz="1400" dirty="0">
                          <a:effectLst/>
                        </a:rPr>
                        <a:t> database in Nodejs.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262890"/>
                  </a:ext>
                </a:extLst>
              </a:tr>
              <a:tr h="48120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Nodejs, Android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Static</a:t>
                      </a:r>
                      <a:r>
                        <a:rPr lang="nl-NL" sz="1400" dirty="0">
                          <a:effectLst/>
                        </a:rPr>
                        <a:t> pages op nodejs. Android </a:t>
                      </a:r>
                      <a:r>
                        <a:rPr lang="nl-NL" sz="1400" dirty="0" err="1">
                          <a:effectLst/>
                        </a:rPr>
                        <a:t>Drawer</a:t>
                      </a:r>
                      <a:r>
                        <a:rPr lang="nl-NL" sz="1400" dirty="0">
                          <a:effectLst/>
                        </a:rPr>
                        <a:t> </a:t>
                      </a:r>
                      <a:r>
                        <a:rPr lang="nl-NL" sz="1400" dirty="0" err="1">
                          <a:effectLst/>
                        </a:rPr>
                        <a:t>navigation</a:t>
                      </a:r>
                      <a:r>
                        <a:rPr lang="nl-NL" sz="1400" dirty="0">
                          <a:effectLst/>
                        </a:rPr>
                        <a:t> menu, </a:t>
                      </a:r>
                      <a:r>
                        <a:rPr lang="nl-NL" sz="1400" dirty="0" err="1">
                          <a:effectLst/>
                        </a:rPr>
                        <a:t>Settings</a:t>
                      </a:r>
                      <a:r>
                        <a:rPr lang="nl-NL" sz="1400" dirty="0">
                          <a:effectLst/>
                        </a:rPr>
                        <a:t> storage.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70883"/>
                  </a:ext>
                </a:extLst>
              </a:tr>
              <a:tr h="8892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5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NodeJs security en Android authenticatie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Web tokens als security, beveiligen van API routes, </a:t>
                      </a:r>
                      <a:br>
                        <a:rPr lang="nl-NL" sz="1400" dirty="0">
                          <a:effectLst/>
                        </a:rPr>
                      </a:br>
                      <a:r>
                        <a:rPr lang="nl-NL" sz="1400" dirty="0">
                          <a:effectLst/>
                        </a:rPr>
                        <a:t>authenticatie vanuit Android app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07601"/>
                  </a:ext>
                </a:extLst>
              </a:tr>
              <a:tr h="42394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Uitloop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Resterende onderwerpen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5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78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181" y="1137485"/>
            <a:ext cx="7317052" cy="515738"/>
          </a:xfrm>
        </p:spPr>
        <p:txBody>
          <a:bodyPr/>
          <a:lstStyle/>
          <a:p>
            <a:pPr marL="0" indent="0">
              <a:buNone/>
            </a:pPr>
            <a:r>
              <a:rPr lang="nl-NL" sz="1800" dirty="0"/>
              <a:t>Type </a:t>
            </a:r>
            <a:r>
              <a:rPr lang="nl-NL" sz="1800" dirty="0" err="1"/>
              <a:t>JavaScript</a:t>
            </a:r>
            <a:r>
              <a:rPr lang="nl-NL" sz="1800" dirty="0"/>
              <a:t> over en </a:t>
            </a:r>
            <a:r>
              <a:rPr lang="nl-NL" sz="1800" i="1" dirty="0" err="1"/>
              <a:t>see</a:t>
            </a:r>
            <a:r>
              <a:rPr lang="nl-NL" sz="1800" i="1" dirty="0"/>
              <a:t> </a:t>
            </a:r>
            <a:r>
              <a:rPr lang="nl-NL" sz="1800" i="1" dirty="0" err="1"/>
              <a:t>for</a:t>
            </a:r>
            <a:r>
              <a:rPr lang="nl-NL" sz="1800" i="1" dirty="0"/>
              <a:t> </a:t>
            </a:r>
            <a:r>
              <a:rPr lang="nl-NL" sz="1800" i="1" dirty="0" err="1"/>
              <a:t>yourself</a:t>
            </a:r>
            <a:r>
              <a:rPr lang="nl-NL" sz="1800" dirty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vs. Node.js (</a:t>
            </a:r>
            <a:r>
              <a:rPr lang="nl-NL" dirty="0" err="1"/>
              <a:t>JavaScript</a:t>
            </a:r>
            <a:r>
              <a:rPr lang="nl-NL" dirty="0"/>
              <a:t>) – wat is het verschil?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432" y="1871307"/>
            <a:ext cx="5616610" cy="4287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200" y="1881413"/>
            <a:ext cx="4348200" cy="4385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063552" y="3429000"/>
            <a:ext cx="3024336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80176" y="3724530"/>
            <a:ext cx="3024336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552" y="4725144"/>
            <a:ext cx="3024336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0176" y="2996952"/>
            <a:ext cx="3024336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13076" y="3291855"/>
            <a:ext cx="576064" cy="562322"/>
            <a:chOff x="3291436" y="5915431"/>
            <a:chExt cx="576064" cy="562322"/>
          </a:xfrm>
        </p:grpSpPr>
        <p:sp>
          <p:nvSpPr>
            <p:cNvPr id="17" name="TextBox 16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1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803962" y="3594256"/>
            <a:ext cx="576064" cy="562322"/>
            <a:chOff x="3291436" y="5915431"/>
            <a:chExt cx="576064" cy="562322"/>
          </a:xfrm>
        </p:grpSpPr>
        <p:sp>
          <p:nvSpPr>
            <p:cNvPr id="20" name="TextBox 19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13076" y="4587999"/>
            <a:ext cx="576064" cy="562322"/>
            <a:chOff x="3291436" y="5915431"/>
            <a:chExt cx="576064" cy="562322"/>
          </a:xfrm>
        </p:grpSpPr>
        <p:sp>
          <p:nvSpPr>
            <p:cNvPr id="23" name="TextBox 22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2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806871" y="2859807"/>
            <a:ext cx="576064" cy="562322"/>
            <a:chOff x="3291436" y="5915431"/>
            <a:chExt cx="576064" cy="562322"/>
          </a:xfrm>
        </p:grpSpPr>
        <p:sp>
          <p:nvSpPr>
            <p:cNvPr id="26" name="TextBox 25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2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ounded Rectangular Callout 27"/>
          <p:cNvSpPr/>
          <p:nvPr/>
        </p:nvSpPr>
        <p:spPr>
          <a:xfrm>
            <a:off x="7589340" y="4563418"/>
            <a:ext cx="3456384" cy="1230647"/>
          </a:xfrm>
          <a:prstGeom prst="wedgeRoundRectCallout">
            <a:avLst>
              <a:gd name="adj1" fmla="val -27436"/>
              <a:gd name="adj2" fmla="val -7932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 </a:t>
            </a:r>
            <a:r>
              <a:rPr lang="en-US" sz="1600" dirty="0" err="1"/>
              <a:t>wacht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tot de </a:t>
            </a:r>
            <a:r>
              <a:rPr lang="en-US" sz="1600" dirty="0" err="1"/>
              <a:t>vorige</a:t>
            </a:r>
            <a:r>
              <a:rPr lang="en-US" sz="1600" dirty="0"/>
              <a:t> statements </a:t>
            </a:r>
            <a:r>
              <a:rPr lang="en-US" sz="1600" dirty="0" err="1"/>
              <a:t>afgehandeld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r>
              <a:rPr lang="en-US" sz="1600" dirty="0"/>
              <a:t>!</a:t>
            </a:r>
          </a:p>
          <a:p>
            <a:pPr algn="ctr"/>
            <a:r>
              <a:rPr lang="en-US" sz="1600" b="1" dirty="0"/>
              <a:t>‘hello’ </a:t>
            </a:r>
            <a:r>
              <a:rPr lang="en-US" sz="1600" b="1" dirty="0" err="1"/>
              <a:t>wordt</a:t>
            </a:r>
            <a:r>
              <a:rPr lang="en-US" sz="1600" b="1" dirty="0"/>
              <a:t> al </a:t>
            </a:r>
            <a:r>
              <a:rPr lang="en-US" sz="1600" b="1" dirty="0" err="1"/>
              <a:t>geprint</a:t>
            </a:r>
            <a:r>
              <a:rPr lang="en-US" sz="1600" b="1" dirty="0"/>
              <a:t>!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9369064" y="1182960"/>
            <a:ext cx="2670895" cy="1230647"/>
          </a:xfrm>
          <a:prstGeom prst="wedgeRoundRectCallout">
            <a:avLst>
              <a:gd name="adj1" fmla="val -35413"/>
              <a:gd name="adj2" fmla="val 728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function()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uitgevoerd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timeout </a:t>
            </a:r>
            <a:r>
              <a:rPr lang="en-US" sz="1600" dirty="0" err="1"/>
              <a:t>voorbij</a:t>
            </a:r>
            <a:r>
              <a:rPr lang="en-US" sz="1600" dirty="0"/>
              <a:t> is!</a:t>
            </a:r>
          </a:p>
          <a:p>
            <a:pPr algn="ctr"/>
            <a:r>
              <a:rPr lang="en-US" sz="1600" b="1" dirty="0"/>
              <a:t>callback function!</a:t>
            </a:r>
          </a:p>
        </p:txBody>
      </p:sp>
    </p:spTree>
    <p:extLst>
      <p:ext uri="{BB962C8B-B14F-4D97-AF65-F5344CB8AC3E}">
        <p14:creationId xmlns:p14="http://schemas.microsoft.com/office/powerpoint/2010/main" val="27664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Node.js is asynchroon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488" y="1196752"/>
            <a:ext cx="8891872" cy="502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8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aan de slag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 allereerste Node.js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8990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969854"/>
            <a:ext cx="8505825" cy="347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9403" y="4797152"/>
            <a:ext cx="4080453" cy="158417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nl-NL" sz="2000" dirty="0"/>
              <a:t>Neem deze code over</a:t>
            </a:r>
          </a:p>
          <a:p>
            <a:r>
              <a:rPr lang="nl-NL" sz="2000" dirty="0"/>
              <a:t>Save als ‘server-1-text.js’</a:t>
            </a:r>
          </a:p>
          <a:p>
            <a:r>
              <a:rPr lang="nl-NL" sz="2000" dirty="0"/>
              <a:t>node server-1-text.js</a:t>
            </a:r>
          </a:p>
          <a:p>
            <a:r>
              <a:rPr lang="nl-NL" sz="2000" dirty="0"/>
              <a:t>Ga naar localhost:3000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Je allereerste Node.js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977" y="2708167"/>
            <a:ext cx="3512046" cy="2514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677" y="4394544"/>
            <a:ext cx="6083846" cy="1813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07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4725144"/>
            <a:ext cx="7536837" cy="1152128"/>
          </a:xfrm>
        </p:spPr>
        <p:txBody>
          <a:bodyPr/>
          <a:lstStyle/>
          <a:p>
            <a:r>
              <a:rPr lang="nl-NL" dirty="0"/>
              <a:t>Dit kan ook – anonieme functie direct als parameter</a:t>
            </a:r>
          </a:p>
          <a:p>
            <a:r>
              <a:rPr lang="nl-NL" dirty="0"/>
              <a:t>Zo zal je </a:t>
            </a:r>
            <a:r>
              <a:rPr lang="nl-NL" dirty="0" err="1"/>
              <a:t>JavaScript</a:t>
            </a:r>
            <a:r>
              <a:rPr lang="nl-NL" dirty="0"/>
              <a:t> vaak zien.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Je allereerste Node.js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1052736"/>
            <a:ext cx="8734425" cy="2714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06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03" y="980728"/>
            <a:ext cx="8877300" cy="348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Je allereerste Node.js server – praat HTML!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509" y="2735885"/>
            <a:ext cx="3653891" cy="2615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16" y="4559797"/>
            <a:ext cx="6083846" cy="1813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559496" y="2060848"/>
            <a:ext cx="7560840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19403" y="4797152"/>
            <a:ext cx="3576397" cy="15841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4500" indent="-1651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39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9652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sz="2000" kern="0" dirty="0"/>
              <a:t>Neem deze code over</a:t>
            </a:r>
          </a:p>
          <a:p>
            <a:r>
              <a:rPr lang="nl-NL" sz="2000" kern="0" dirty="0"/>
              <a:t>Save als ‘server-2-html.js’</a:t>
            </a:r>
          </a:p>
          <a:p>
            <a:r>
              <a:rPr lang="nl-NL" sz="2000" kern="0" dirty="0"/>
              <a:t>Run je server</a:t>
            </a:r>
          </a:p>
          <a:p>
            <a:r>
              <a:rPr lang="nl-NL" sz="2000" kern="0" dirty="0"/>
              <a:t>Ga naar localhost:3000</a:t>
            </a:r>
          </a:p>
        </p:txBody>
      </p:sp>
    </p:spTree>
    <p:extLst>
      <p:ext uri="{BB962C8B-B14F-4D97-AF65-F5344CB8AC3E}">
        <p14:creationId xmlns:p14="http://schemas.microsoft.com/office/powerpoint/2010/main" val="370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66" y="992481"/>
            <a:ext cx="8058150" cy="349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Je allereerste Node.js server – praat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1559496" y="2060848"/>
            <a:ext cx="7056784" cy="1370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606" y="2815787"/>
            <a:ext cx="4437042" cy="317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9855" y="4338583"/>
            <a:ext cx="6719547" cy="2002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719403" y="4797152"/>
            <a:ext cx="3576397" cy="15841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4500" indent="-1651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39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965200" indent="-1397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sz="2000" kern="0" dirty="0"/>
              <a:t>Neem deze code over</a:t>
            </a:r>
          </a:p>
          <a:p>
            <a:r>
              <a:rPr lang="nl-NL" sz="2000" kern="0" dirty="0"/>
              <a:t>Save als ‘server-3-json.js’</a:t>
            </a:r>
          </a:p>
          <a:p>
            <a:r>
              <a:rPr lang="nl-NL" sz="2000" kern="0" dirty="0"/>
              <a:t>Run je server</a:t>
            </a:r>
          </a:p>
          <a:p>
            <a:r>
              <a:rPr lang="nl-NL" sz="2000" kern="0" dirty="0"/>
              <a:t>Ga naar 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703423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JSON structuren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939" y="980728"/>
            <a:ext cx="7148661" cy="4862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8128" y="2276872"/>
            <a:ext cx="4943872" cy="408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ular Callout 28"/>
          <p:cNvSpPr/>
          <p:nvPr/>
        </p:nvSpPr>
        <p:spPr>
          <a:xfrm>
            <a:off x="8472264" y="1560842"/>
            <a:ext cx="2670895" cy="1138511"/>
          </a:xfrm>
          <a:prstGeom prst="wedgeRoundRectCallout">
            <a:avLst>
              <a:gd name="adj1" fmla="val -33684"/>
              <a:gd name="adj2" fmla="val 8939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 met twee </a:t>
            </a:r>
            <a:r>
              <a:rPr lang="en-US" sz="1600" dirty="0" err="1"/>
              <a:t>attributen</a:t>
            </a:r>
            <a:endParaRPr lang="en-US" sz="1600" dirty="0"/>
          </a:p>
          <a:p>
            <a:pPr algn="ctr"/>
            <a:r>
              <a:rPr lang="en-US" sz="1600" dirty="0"/>
              <a:t>(met string </a:t>
            </a:r>
            <a:r>
              <a:rPr lang="en-US" sz="1600" dirty="0" err="1"/>
              <a:t>als</a:t>
            </a:r>
            <a:r>
              <a:rPr lang="en-US" sz="1600" dirty="0"/>
              <a:t> value)</a:t>
            </a:r>
          </a:p>
        </p:txBody>
      </p:sp>
      <p:sp>
        <p:nvSpPr>
          <p:cNvPr id="8" name="Rounded Rectangular Callout 28"/>
          <p:cNvSpPr/>
          <p:nvPr/>
        </p:nvSpPr>
        <p:spPr>
          <a:xfrm>
            <a:off x="10056440" y="3898659"/>
            <a:ext cx="2135560" cy="1042509"/>
          </a:xfrm>
          <a:prstGeom prst="wedgeRoundRectCallout">
            <a:avLst>
              <a:gd name="adj1" fmla="val -80394"/>
              <a:gd name="adj2" fmla="val 15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Attribuut</a:t>
            </a:r>
            <a:r>
              <a:rPr lang="en-US" sz="1600" dirty="0"/>
              <a:t> met twee </a:t>
            </a:r>
            <a:r>
              <a:rPr lang="en-US" sz="1600" dirty="0" err="1"/>
              <a:t>attributen</a:t>
            </a:r>
            <a:endParaRPr lang="en-US" sz="1600" dirty="0"/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zonder</a:t>
            </a:r>
            <a:r>
              <a:rPr lang="en-US" sz="1600" dirty="0"/>
              <a:t> values)</a:t>
            </a:r>
          </a:p>
        </p:txBody>
      </p:sp>
      <p:sp>
        <p:nvSpPr>
          <p:cNvPr id="9" name="Rounded Rectangular Callout 28"/>
          <p:cNvSpPr/>
          <p:nvPr/>
        </p:nvSpPr>
        <p:spPr>
          <a:xfrm>
            <a:off x="8522550" y="5493027"/>
            <a:ext cx="2135560" cy="542623"/>
          </a:xfrm>
          <a:prstGeom prst="wedgeRoundRectCallout">
            <a:avLst>
              <a:gd name="adj1" fmla="val -31521"/>
              <a:gd name="adj2" fmla="val -956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– value </a:t>
            </a:r>
            <a:r>
              <a:rPr lang="en-US" sz="1600" dirty="0" err="1"/>
              <a:t>paar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8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Installatie en gebruik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61" y="4624614"/>
            <a:ext cx="2084916" cy="870625"/>
          </a:xfrm>
          <a:prstGeom prst="rect">
            <a:avLst/>
          </a:prstGeom>
        </p:spPr>
      </p:pic>
      <p:pic>
        <p:nvPicPr>
          <p:cNvPr id="2050" name="Picture 2" descr="branching-illustration@2x.png (778×50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294" y="1124744"/>
            <a:ext cx="6474346" cy="41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35960" y="58874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nl-NL" sz="1200" dirty="0"/>
              <a:t>https://git-scm.com/images/branching-illustration@2x.png</a:t>
            </a:r>
          </a:p>
        </p:txBody>
      </p:sp>
    </p:spTree>
    <p:extLst>
      <p:ext uri="{BB962C8B-B14F-4D97-AF65-F5344CB8AC3E}">
        <p14:creationId xmlns:p14="http://schemas.microsoft.com/office/powerpoint/2010/main" val="326735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Een tool voor het beheren van verschillende versies van bestanden</a:t>
            </a:r>
          </a:p>
          <a:p>
            <a:pPr lvl="1"/>
            <a:r>
              <a:rPr lang="nl-NL"/>
              <a:t> vooral geschikt voor en gericht op het beheer van source code</a:t>
            </a:r>
          </a:p>
          <a:p>
            <a:pPr lvl="1"/>
            <a:r>
              <a:rPr lang="nl-NL"/>
              <a:t> meest gebruikte, de facto tool voor versiebeheer</a:t>
            </a:r>
          </a:p>
          <a:p>
            <a:pPr lvl="1"/>
            <a:endParaRPr lang="nl-NL"/>
          </a:p>
          <a:p>
            <a:r>
              <a:rPr lang="nl-NL"/>
              <a:t>Maakt het mogelijk ‘gemakkelijk’ in een team samen te werken aan code</a:t>
            </a:r>
          </a:p>
          <a:p>
            <a:pPr lvl="1"/>
            <a:r>
              <a:rPr lang="nl-NL"/>
              <a:t> Ieder teamlid werkt lokaal op zijn eigen computer</a:t>
            </a:r>
          </a:p>
          <a:p>
            <a:pPr lvl="1"/>
            <a:r>
              <a:rPr lang="nl-NL"/>
              <a:t> code wordt gedeeld, en bijgewerkte code kan worden opgehaald</a:t>
            </a:r>
          </a:p>
          <a:p>
            <a:pPr lvl="1"/>
            <a:endParaRPr lang="nl-NL"/>
          </a:p>
          <a:p>
            <a:r>
              <a:rPr lang="nl-NL"/>
              <a:t>Maakt het mogelijk om verschillende versies van je programma te beheren</a:t>
            </a:r>
          </a:p>
          <a:p>
            <a:pPr lvl="1"/>
            <a:r>
              <a:rPr lang="nl-NL"/>
              <a:t> Terugstappen naar eerdere versies is mogelijk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is Git?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142" y="591771"/>
            <a:ext cx="2084916" cy="8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van deze training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Zelf een API maken met Node.js</a:t>
            </a:r>
          </a:p>
          <a:p>
            <a:pPr lvl="1"/>
            <a:r>
              <a:rPr lang="nl-NL" sz="2000" dirty="0"/>
              <a:t> Node.js installeren</a:t>
            </a:r>
          </a:p>
          <a:p>
            <a:pPr lvl="1"/>
            <a:r>
              <a:rPr lang="nl-NL" sz="2000" dirty="0"/>
              <a:t> </a:t>
            </a:r>
            <a:r>
              <a:rPr lang="nl-NL" sz="2000" dirty="0" err="1"/>
              <a:t>JavaScript</a:t>
            </a:r>
            <a:r>
              <a:rPr lang="nl-NL" sz="2000" dirty="0"/>
              <a:t>, node webserver maken</a:t>
            </a:r>
          </a:p>
          <a:p>
            <a:pPr lvl="1"/>
            <a:r>
              <a:rPr lang="nl-NL" sz="2000" dirty="0"/>
              <a:t> RESTful API maken, ontwerp, keuzes, …</a:t>
            </a:r>
          </a:p>
          <a:p>
            <a:pPr lvl="1"/>
            <a:endParaRPr lang="nl-NL" sz="2000" dirty="0"/>
          </a:p>
          <a:p>
            <a:r>
              <a:rPr lang="nl-NL" sz="2000" dirty="0"/>
              <a:t>Je code beheren met Git</a:t>
            </a:r>
          </a:p>
          <a:p>
            <a:pPr lvl="1"/>
            <a:r>
              <a:rPr lang="nl-NL" sz="2000" dirty="0"/>
              <a:t> Git installeren en gebruiken</a:t>
            </a:r>
          </a:p>
          <a:p>
            <a:pPr lvl="1"/>
            <a:r>
              <a:rPr lang="nl-NL" sz="2000" dirty="0"/>
              <a:t> Lokale en remote </a:t>
            </a:r>
            <a:r>
              <a:rPr lang="nl-NL" sz="2000" dirty="0" err="1"/>
              <a:t>repository</a:t>
            </a:r>
            <a:r>
              <a:rPr lang="nl-NL" sz="2000" dirty="0"/>
              <a:t> gebruiken</a:t>
            </a:r>
          </a:p>
          <a:p>
            <a:pPr marL="279400" lvl="1" indent="0">
              <a:buNone/>
            </a:pPr>
            <a:endParaRPr lang="nl-NL" sz="2000" dirty="0"/>
          </a:p>
          <a:p>
            <a:r>
              <a:rPr lang="nl-NL" sz="2000" dirty="0"/>
              <a:t>Deployment </a:t>
            </a:r>
          </a:p>
          <a:p>
            <a:pPr lvl="1"/>
            <a:r>
              <a:rPr lang="nl-NL" sz="2000" dirty="0"/>
              <a:t> Je server online zetten met </a:t>
            </a:r>
            <a:r>
              <a:rPr lang="nl-NL" sz="2000" dirty="0" err="1"/>
              <a:t>Heroku</a:t>
            </a:r>
            <a:endParaRPr lang="nl-NL" sz="2000" dirty="0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881" y="3398834"/>
            <a:ext cx="1524000" cy="636396"/>
          </a:xfrm>
          <a:prstGeom prst="rect">
            <a:avLst/>
          </a:prstGeom>
        </p:spPr>
      </p:pic>
      <p:pic>
        <p:nvPicPr>
          <p:cNvPr id="5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265" y="1368000"/>
            <a:ext cx="2067231" cy="1033616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023" y="4781303"/>
            <a:ext cx="2595716" cy="10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6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545251"/>
            <a:ext cx="4571999" cy="25374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GIT versiebeheer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369" y="4082710"/>
            <a:ext cx="5046133" cy="2389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92" y="1772816"/>
            <a:ext cx="3321929" cy="37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Bitbucket</a:t>
            </a:r>
            <a:br>
              <a:rPr lang="nl-NL" dirty="0"/>
            </a:br>
            <a:r>
              <a:rPr lang="nl-NL" dirty="0"/>
              <a:t>versiebeheer en </a:t>
            </a:r>
            <a:r>
              <a:rPr lang="nl-NL" dirty="0" err="1"/>
              <a:t>issuetracker</a:t>
            </a:r>
            <a:endParaRPr lang="nl-NL" dirty="0"/>
          </a:p>
        </p:txBody>
      </p:sp>
      <p:grpSp>
        <p:nvGrpSpPr>
          <p:cNvPr id="5" name="Groeperen 4"/>
          <p:cNvGrpSpPr/>
          <p:nvPr/>
        </p:nvGrpSpPr>
        <p:grpSpPr>
          <a:xfrm>
            <a:off x="1813368" y="1545250"/>
            <a:ext cx="8595216" cy="4926648"/>
            <a:chOff x="289368" y="1545250"/>
            <a:chExt cx="8595216" cy="4926648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545250"/>
              <a:ext cx="4571999" cy="2537459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368" y="4082709"/>
              <a:ext cx="5046133" cy="2389189"/>
            </a:xfrm>
            <a:prstGeom prst="rect">
              <a:avLst/>
            </a:prstGeom>
          </p:spPr>
        </p:pic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55" y="2212463"/>
              <a:ext cx="3321929" cy="3740492"/>
            </a:xfrm>
            <a:prstGeom prst="rect">
              <a:avLst/>
            </a:prstGeom>
          </p:spPr>
        </p:pic>
      </p:grpSp>
      <p:sp>
        <p:nvSpPr>
          <p:cNvPr id="3" name="Rechthoek 2"/>
          <p:cNvSpPr/>
          <p:nvPr/>
        </p:nvSpPr>
        <p:spPr>
          <a:xfrm>
            <a:off x="3776132" y="5290366"/>
            <a:ext cx="461856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dirty="0"/>
              <a:t>http://</a:t>
            </a:r>
            <a:r>
              <a:rPr lang="nl-NL" dirty="0" err="1"/>
              <a:t>programmers.stackexchange.com</a:t>
            </a:r>
            <a:r>
              <a:rPr lang="nl-NL" dirty="0"/>
              <a:t>/</a:t>
            </a:r>
            <a:r>
              <a:rPr lang="nl-NL" dirty="0" err="1"/>
              <a:t>questions</a:t>
            </a:r>
            <a:r>
              <a:rPr lang="nl-NL" dirty="0"/>
              <a:t>/170791/</a:t>
            </a:r>
            <a:r>
              <a:rPr lang="nl-NL" dirty="0" err="1"/>
              <a:t>dropbox</a:t>
            </a:r>
            <a:r>
              <a:rPr lang="nl-NL" dirty="0"/>
              <a:t>-as-a-</a:t>
            </a:r>
            <a:r>
              <a:rPr lang="nl-NL" dirty="0" err="1"/>
              <a:t>version</a:t>
            </a:r>
            <a:r>
              <a:rPr lang="nl-NL" dirty="0"/>
              <a:t>-control-tool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133" y="524173"/>
            <a:ext cx="4618567" cy="4766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584" y="154600"/>
            <a:ext cx="2921000" cy="2781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401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239" y="3400734"/>
            <a:ext cx="4429432" cy="2444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8580" y="610614"/>
            <a:ext cx="4166457" cy="1143000"/>
          </a:xfrm>
        </p:spPr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263" y="4622761"/>
            <a:ext cx="4847304" cy="19437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5475264" y="3294048"/>
            <a:ext cx="213290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Grafische</a:t>
            </a:r>
            <a:r>
              <a:rPr lang="en-US" dirty="0"/>
              <a:t> tooling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9286" y="4521174"/>
            <a:ext cx="66522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272" y="5434540"/>
            <a:ext cx="1562850" cy="8204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6381977" y="4090767"/>
            <a:ext cx="333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door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heen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441" y="1010985"/>
            <a:ext cx="4046909" cy="16464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9283649" y="2472813"/>
            <a:ext cx="135714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Installatie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41700" y="735682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5199960" y="4296665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614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Documentatie en Referentie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199960" y="4296665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879" y="1069623"/>
            <a:ext cx="6298891" cy="549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Left Arrow 13"/>
          <p:cNvSpPr/>
          <p:nvPr/>
        </p:nvSpPr>
        <p:spPr>
          <a:xfrm>
            <a:off x="8837156" y="2585885"/>
            <a:ext cx="1651332" cy="51127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8837156" y="3957485"/>
            <a:ext cx="1651332" cy="51127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Dit</a:t>
            </a:r>
            <a:r>
              <a:rPr lang="en-US" sz="1100" dirty="0"/>
              <a:t> is </a:t>
            </a:r>
            <a:r>
              <a:rPr lang="en-US" sz="1100" dirty="0" err="1"/>
              <a:t>een</a:t>
            </a:r>
            <a:r>
              <a:rPr lang="en-US" sz="1100" dirty="0"/>
              <a:t> topper</a:t>
            </a:r>
          </a:p>
        </p:txBody>
      </p:sp>
      <p:sp>
        <p:nvSpPr>
          <p:cNvPr id="16" name="Left Arrow 15"/>
          <p:cNvSpPr/>
          <p:nvPr/>
        </p:nvSpPr>
        <p:spPr>
          <a:xfrm rot="19434604">
            <a:off x="5961907" y="4884075"/>
            <a:ext cx="1612924" cy="51127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de les</a:t>
            </a:r>
          </a:p>
        </p:txBody>
      </p:sp>
    </p:spTree>
    <p:extLst>
      <p:ext uri="{BB962C8B-B14F-4D97-AF65-F5344CB8AC3E}">
        <p14:creationId xmlns:p14="http://schemas.microsoft.com/office/powerpoint/2010/main" val="3274973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67" y="869472"/>
            <a:ext cx="7128793" cy="5613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250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dat nog niet gedaan hebt:</a:t>
            </a:r>
          </a:p>
          <a:p>
            <a:r>
              <a:rPr lang="nl-NL" dirty="0"/>
              <a:t>Download van </a:t>
            </a:r>
            <a:r>
              <a:rPr lang="nl-NL" dirty="0">
                <a:hlinkClick r:id="rId2"/>
              </a:rPr>
              <a:t>https://git-scm.com</a:t>
            </a:r>
            <a:endParaRPr lang="nl-NL" dirty="0"/>
          </a:p>
          <a:p>
            <a:r>
              <a:rPr lang="nl-NL" dirty="0"/>
              <a:t>Installeer</a:t>
            </a:r>
          </a:p>
          <a:p>
            <a:r>
              <a:rPr lang="nl-NL" dirty="0"/>
              <a:t>Type ‘git --</a:t>
            </a:r>
            <a:r>
              <a:rPr lang="nl-NL" dirty="0" err="1"/>
              <a:t>version</a:t>
            </a:r>
            <a:r>
              <a:rPr lang="nl-NL" dirty="0"/>
              <a:t>’ in CLI</a:t>
            </a:r>
          </a:p>
          <a:p>
            <a:pPr lvl="1"/>
            <a:r>
              <a:rPr lang="nl-NL" dirty="0"/>
              <a:t> Staat je </a:t>
            </a:r>
            <a:r>
              <a:rPr lang="nl-NL" dirty="0" err="1"/>
              <a:t>path</a:t>
            </a:r>
            <a:r>
              <a:rPr lang="nl-NL" dirty="0"/>
              <a:t> goed?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installeren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45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53" y="1690318"/>
            <a:ext cx="5557319" cy="3971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4052406"/>
            <a:ext cx="4089704" cy="2162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ounded Rectangular Callout 28"/>
          <p:cNvSpPr/>
          <p:nvPr/>
        </p:nvSpPr>
        <p:spPr>
          <a:xfrm>
            <a:off x="5159896" y="4727063"/>
            <a:ext cx="2135560" cy="1042509"/>
          </a:xfrm>
          <a:prstGeom prst="wedgeRoundRectCallout">
            <a:avLst>
              <a:gd name="adj1" fmla="val -76069"/>
              <a:gd name="adj2" fmla="val -426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Voer</a:t>
            </a:r>
            <a:r>
              <a:rPr lang="en-US" sz="1600" dirty="0"/>
              <a:t> </a:t>
            </a:r>
            <a:r>
              <a:rPr lang="en-US" sz="1600" dirty="0" err="1"/>
              <a:t>zelf</a:t>
            </a:r>
            <a:r>
              <a:rPr lang="en-US" sz="1600" dirty="0"/>
              <a:t> </a:t>
            </a:r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kijk</a:t>
            </a:r>
            <a:r>
              <a:rPr lang="en-US" sz="1600" dirty="0"/>
              <a:t> of het </a:t>
            </a:r>
            <a:r>
              <a:rPr lang="en-US" sz="1600" dirty="0" err="1"/>
              <a:t>lukt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6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9403" y="1556792"/>
            <a:ext cx="4872541" cy="4320480"/>
          </a:xfrm>
        </p:spPr>
        <p:txBody>
          <a:bodyPr/>
          <a:lstStyle/>
          <a:p>
            <a:r>
              <a:rPr lang="nl-NL" sz="2000" dirty="0" err="1"/>
              <a:t>Repository</a:t>
            </a:r>
            <a:endParaRPr lang="nl-NL" sz="2000" dirty="0"/>
          </a:p>
          <a:p>
            <a:pPr lvl="1"/>
            <a:r>
              <a:rPr lang="nl-NL" sz="2000" dirty="0"/>
              <a:t> de lokale opslag van versies van je bestanden</a:t>
            </a:r>
          </a:p>
          <a:p>
            <a:pPr lvl="1"/>
            <a:endParaRPr lang="nl-NL" sz="2000" dirty="0"/>
          </a:p>
          <a:p>
            <a:r>
              <a:rPr lang="nl-NL" sz="2000" dirty="0" err="1"/>
              <a:t>Working</a:t>
            </a:r>
            <a:r>
              <a:rPr lang="nl-NL" sz="2000" dirty="0"/>
              <a:t> directory</a:t>
            </a:r>
          </a:p>
          <a:p>
            <a:pPr lvl="1"/>
            <a:r>
              <a:rPr lang="nl-NL" sz="2000" dirty="0"/>
              <a:t> de folder waarin je bestanden staan (en waarin jij werkt)</a:t>
            </a:r>
          </a:p>
          <a:p>
            <a:pPr lvl="1"/>
            <a:endParaRPr lang="nl-NL" sz="2000" dirty="0"/>
          </a:p>
          <a:p>
            <a:r>
              <a:rPr lang="nl-NL" sz="2000" dirty="0" err="1"/>
              <a:t>Staging</a:t>
            </a:r>
            <a:r>
              <a:rPr lang="nl-NL" sz="2000" dirty="0"/>
              <a:t> area</a:t>
            </a:r>
          </a:p>
          <a:p>
            <a:pPr lvl="1"/>
            <a:r>
              <a:rPr lang="nl-NL" sz="2000" dirty="0"/>
              <a:t> ‘Tussenfase’ – gewijzigde bestanden die in de </a:t>
            </a:r>
            <a:r>
              <a:rPr lang="nl-NL" sz="2000" dirty="0" err="1"/>
              <a:t>Repo</a:t>
            </a:r>
            <a:r>
              <a:rPr lang="nl-NL" sz="2000" dirty="0"/>
              <a:t> opgeslagen kunnen worden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werking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3074" name="Picture 2" descr="Werk directory, staging area en Git director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616" y="2042728"/>
            <a:ext cx="5675784" cy="312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07968" y="56156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nl-NL" sz="1100" dirty="0">
                <a:hlinkClick r:id="rId3"/>
              </a:rPr>
              <a:t>https://git-scm.com/book/nl/v2/Aan-de-slag-De-grondbeginselen-van-Git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691333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1556792"/>
            <a:ext cx="10849205" cy="4752528"/>
          </a:xfrm>
        </p:spPr>
        <p:txBody>
          <a:bodyPr/>
          <a:lstStyle/>
          <a:p>
            <a:r>
              <a:rPr lang="nl-NL" dirty="0"/>
              <a:t>git </a:t>
            </a:r>
            <a:r>
              <a:rPr lang="nl-NL" dirty="0" err="1"/>
              <a:t>init</a:t>
            </a:r>
            <a:r>
              <a:rPr lang="nl-NL" dirty="0"/>
              <a:t>					</a:t>
            </a:r>
            <a:r>
              <a:rPr lang="nl-NL" dirty="0" err="1"/>
              <a:t>Initialiseer</a:t>
            </a:r>
            <a:r>
              <a:rPr lang="nl-NL" dirty="0"/>
              <a:t> lokale </a:t>
            </a:r>
            <a:r>
              <a:rPr lang="nl-NL" dirty="0" err="1"/>
              <a:t>repository</a:t>
            </a:r>
            <a:endParaRPr lang="nl-NL" dirty="0"/>
          </a:p>
          <a:p>
            <a:r>
              <a:rPr lang="nl-NL" dirty="0"/>
              <a:t>git status					Bekijk wijzigingen in </a:t>
            </a:r>
            <a:r>
              <a:rPr lang="nl-NL" dirty="0" err="1"/>
              <a:t>staging</a:t>
            </a:r>
            <a:r>
              <a:rPr lang="nl-NL" dirty="0"/>
              <a:t> area</a:t>
            </a:r>
          </a:p>
          <a:p>
            <a:r>
              <a:rPr lang="nl-NL" dirty="0"/>
              <a:t>git </a:t>
            </a:r>
            <a:r>
              <a:rPr lang="nl-NL" dirty="0" err="1"/>
              <a:t>add</a:t>
            </a:r>
            <a:r>
              <a:rPr lang="nl-NL" dirty="0"/>
              <a:t> .	of  git </a:t>
            </a:r>
            <a:r>
              <a:rPr lang="nl-NL" dirty="0" err="1"/>
              <a:t>add</a:t>
            </a:r>
            <a:r>
              <a:rPr lang="nl-NL" dirty="0"/>
              <a:t> --</a:t>
            </a:r>
            <a:r>
              <a:rPr lang="nl-NL" dirty="0" err="1"/>
              <a:t>all</a:t>
            </a:r>
            <a:r>
              <a:rPr lang="nl-NL" dirty="0"/>
              <a:t> .		Voeg bestanden toe aan </a:t>
            </a:r>
            <a:r>
              <a:rPr lang="nl-NL" dirty="0" err="1"/>
              <a:t>repo</a:t>
            </a:r>
            <a:endParaRPr lang="nl-NL" dirty="0"/>
          </a:p>
          <a:p>
            <a:r>
              <a:rPr lang="nl-NL" dirty="0"/>
              <a:t>git </a:t>
            </a:r>
            <a:r>
              <a:rPr lang="nl-NL" dirty="0" err="1"/>
              <a:t>commit</a:t>
            </a:r>
            <a:r>
              <a:rPr lang="nl-NL" dirty="0"/>
              <a:t> –</a:t>
            </a:r>
            <a:r>
              <a:rPr lang="nl-NL" dirty="0" err="1"/>
              <a:t>am</a:t>
            </a:r>
            <a:r>
              <a:rPr lang="nl-NL" dirty="0"/>
              <a:t> “hier je bericht”		</a:t>
            </a:r>
            <a:r>
              <a:rPr lang="nl-NL" dirty="0" err="1"/>
              <a:t>Commit</a:t>
            </a:r>
            <a:r>
              <a:rPr lang="nl-NL" dirty="0"/>
              <a:t> (maak wijzigingen definitief)</a:t>
            </a:r>
          </a:p>
          <a:p>
            <a:r>
              <a:rPr lang="nl-NL" dirty="0"/>
              <a:t>git push [remote naam] [</a:t>
            </a:r>
            <a:r>
              <a:rPr lang="nl-NL" dirty="0" err="1"/>
              <a:t>branchnaam</a:t>
            </a:r>
            <a:r>
              <a:rPr lang="nl-NL" dirty="0"/>
              <a:t>]	Upload je code naar remote </a:t>
            </a:r>
            <a:r>
              <a:rPr lang="nl-NL" dirty="0" err="1"/>
              <a:t>repo</a:t>
            </a:r>
            <a:endParaRPr lang="nl-NL" dirty="0"/>
          </a:p>
          <a:p>
            <a:r>
              <a:rPr lang="nl-NL" dirty="0"/>
              <a:t>git pull [remote naam] [</a:t>
            </a:r>
            <a:r>
              <a:rPr lang="nl-NL" dirty="0" err="1"/>
              <a:t>branchnaam</a:t>
            </a:r>
            <a:r>
              <a:rPr lang="nl-NL" dirty="0"/>
              <a:t>]	Download je code van remote </a:t>
            </a:r>
            <a:r>
              <a:rPr lang="nl-NL" dirty="0" err="1"/>
              <a:t>repo</a:t>
            </a:r>
            <a:endParaRPr lang="nl-NL" dirty="0"/>
          </a:p>
          <a:p>
            <a:r>
              <a:rPr lang="nl-NL" dirty="0"/>
              <a:t>git </a:t>
            </a:r>
            <a:r>
              <a:rPr lang="nl-NL" dirty="0" err="1"/>
              <a:t>clone</a:t>
            </a:r>
            <a:r>
              <a:rPr lang="nl-NL" dirty="0"/>
              <a:t> [</a:t>
            </a:r>
            <a:r>
              <a:rPr lang="nl-NL" dirty="0" err="1"/>
              <a:t>url</a:t>
            </a:r>
            <a:r>
              <a:rPr lang="nl-NL" dirty="0"/>
              <a:t> naar remote </a:t>
            </a:r>
            <a:r>
              <a:rPr lang="nl-NL" dirty="0" err="1"/>
              <a:t>repo</a:t>
            </a:r>
            <a:r>
              <a:rPr lang="nl-NL" dirty="0"/>
              <a:t>]		Download een nieuwe remote </a:t>
            </a:r>
            <a:r>
              <a:rPr lang="nl-NL" dirty="0" err="1"/>
              <a:t>repo</a:t>
            </a:r>
            <a:endParaRPr lang="nl-NL" dirty="0"/>
          </a:p>
          <a:p>
            <a:r>
              <a:rPr lang="nl-NL" dirty="0"/>
              <a:t>git </a:t>
            </a:r>
            <a:r>
              <a:rPr lang="nl-NL" dirty="0" err="1"/>
              <a:t>checkout</a:t>
            </a:r>
            <a:r>
              <a:rPr lang="nl-NL" dirty="0"/>
              <a:t> –c [</a:t>
            </a:r>
            <a:r>
              <a:rPr lang="nl-NL" dirty="0" err="1"/>
              <a:t>branchnaam</a:t>
            </a:r>
            <a:r>
              <a:rPr lang="nl-NL" dirty="0"/>
              <a:t>]		Maak een </a:t>
            </a:r>
            <a:r>
              <a:rPr lang="nl-NL" dirty="0" err="1"/>
              <a:t>branch</a:t>
            </a:r>
            <a:r>
              <a:rPr lang="nl-NL" dirty="0"/>
              <a:t> (versie van project)</a:t>
            </a:r>
          </a:p>
          <a:p>
            <a:r>
              <a:rPr lang="nl-NL" dirty="0"/>
              <a:t>git remote –v				Bekijk koppeling met remote </a:t>
            </a:r>
            <a:r>
              <a:rPr lang="nl-NL" dirty="0" err="1"/>
              <a:t>repo’s</a:t>
            </a:r>
            <a:r>
              <a:rPr lang="nl-NL" dirty="0"/>
              <a:t> </a:t>
            </a:r>
          </a:p>
          <a:p>
            <a:r>
              <a:rPr lang="nl-NL" dirty="0"/>
              <a:t>git </a:t>
            </a:r>
            <a:r>
              <a:rPr lang="nl-NL" dirty="0" err="1"/>
              <a:t>merge</a:t>
            </a:r>
            <a:r>
              <a:rPr lang="nl-NL" dirty="0"/>
              <a:t> [</a:t>
            </a:r>
            <a:r>
              <a:rPr lang="nl-NL" dirty="0" err="1"/>
              <a:t>branchnaam</a:t>
            </a:r>
            <a:r>
              <a:rPr lang="nl-NL" dirty="0"/>
              <a:t>]			Voeg code uit andere </a:t>
            </a:r>
            <a:r>
              <a:rPr lang="nl-NL" dirty="0" err="1"/>
              <a:t>branch</a:t>
            </a:r>
            <a:r>
              <a:rPr lang="nl-NL" dirty="0"/>
              <a:t> toe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Ten most </a:t>
            </a:r>
            <a:r>
              <a:rPr lang="nl-NL" dirty="0" err="1"/>
              <a:t>used</a:t>
            </a:r>
            <a:r>
              <a:rPr lang="nl-NL" dirty="0"/>
              <a:t> Git </a:t>
            </a:r>
            <a:r>
              <a:rPr lang="nl-NL" dirty="0" err="1"/>
              <a:t>commands</a:t>
            </a:r>
            <a:br>
              <a:rPr lang="nl-NL" dirty="0"/>
            </a:br>
            <a:r>
              <a:rPr lang="nl-NL" sz="2400" i="1" dirty="0" err="1"/>
              <a:t>Thou</a:t>
            </a:r>
            <a:r>
              <a:rPr lang="nl-NL" sz="2400" i="1" dirty="0"/>
              <a:t> </a:t>
            </a:r>
            <a:r>
              <a:rPr lang="nl-NL" sz="2400" i="1" dirty="0" err="1"/>
              <a:t>shalt</a:t>
            </a:r>
            <a:r>
              <a:rPr lang="nl-NL" sz="2400" i="1" dirty="0"/>
              <a:t> type…</a:t>
            </a:r>
            <a:endParaRPr lang="nl-N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9691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2479977"/>
            <a:ext cx="7320571" cy="3702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791744" y="1368000"/>
            <a:ext cx="2952328" cy="508533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1556792"/>
            <a:ext cx="5880653" cy="4320480"/>
          </a:xfrm>
        </p:spPr>
        <p:txBody>
          <a:bodyPr/>
          <a:lstStyle/>
          <a:p>
            <a:r>
              <a:rPr lang="nl-NL" dirty="0"/>
              <a:t>Bestanden met code</a:t>
            </a:r>
          </a:p>
          <a:p>
            <a:r>
              <a:rPr lang="nl-NL" dirty="0"/>
              <a:t>Directories en structuur </a:t>
            </a:r>
            <a:br>
              <a:rPr lang="nl-NL" dirty="0"/>
            </a:br>
            <a:r>
              <a:rPr lang="nl-NL" dirty="0"/>
              <a:t>(gaan automatisch mee)</a:t>
            </a:r>
          </a:p>
          <a:p>
            <a:r>
              <a:rPr lang="nl-NL" dirty="0"/>
              <a:t>Scripts en handleidingen</a:t>
            </a:r>
          </a:p>
          <a:p>
            <a:endParaRPr lang="nl-NL" dirty="0"/>
          </a:p>
          <a:p>
            <a:r>
              <a:rPr lang="nl-NL" dirty="0"/>
              <a:t>Nooit code die gegenereerd wordt!</a:t>
            </a:r>
          </a:p>
          <a:p>
            <a:pPr lvl="1"/>
            <a:r>
              <a:rPr lang="nl-NL" dirty="0"/>
              <a:t> Gaan we straks zien!</a:t>
            </a:r>
          </a:p>
          <a:p>
            <a:pPr lvl="1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 welke bestanden pas je versiebeheer toe?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48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4721042"/>
            <a:ext cx="7181850" cy="178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919725" y="1581063"/>
            <a:ext cx="4152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</a:t>
            </a:r>
            <a:r>
              <a:rPr lang="nl-NL" dirty="0" err="1"/>
              <a:t>gitignore</a:t>
            </a:r>
            <a:r>
              <a:rPr lang="nl-NL" dirty="0"/>
              <a:t> beheert wat wel en niet onder versiebeheer valt</a:t>
            </a:r>
          </a:p>
          <a:p>
            <a:endParaRPr lang="nl-NL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0272464" y="1268760"/>
            <a:ext cx="1733425" cy="881312"/>
          </a:xfrm>
          <a:prstGeom prst="wedgeRoundRectCallout">
            <a:avLst>
              <a:gd name="adj1" fmla="val -69727"/>
              <a:gd name="adj2" fmla="val 2654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Straks in het practicum!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97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Ga in CLI naar de directory waarin je werk staat</a:t>
            </a:r>
          </a:p>
          <a:p>
            <a:pPr marL="0" indent="0">
              <a:buNone/>
            </a:pPr>
            <a:r>
              <a:rPr lang="nl-NL" dirty="0"/>
              <a:t>Type 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init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status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add</a:t>
            </a:r>
            <a:r>
              <a:rPr lang="nl-NL" dirty="0"/>
              <a:t> 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status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</a:t>
            </a:r>
            <a:r>
              <a:rPr lang="nl-NL" dirty="0" err="1"/>
              <a:t>commit</a:t>
            </a:r>
            <a:r>
              <a:rPr lang="nl-NL" dirty="0"/>
              <a:t> -</a:t>
            </a:r>
            <a:r>
              <a:rPr lang="nl-NL" dirty="0" err="1"/>
              <a:t>am</a:t>
            </a:r>
            <a:r>
              <a:rPr lang="nl-NL" dirty="0"/>
              <a:t> “Eerste versie”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git status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/>
              <a:t>Je code staat nu in je lokale </a:t>
            </a:r>
            <a:r>
              <a:rPr lang="nl-NL" dirty="0" err="1"/>
              <a:t>repository</a:t>
            </a:r>
            <a:r>
              <a:rPr lang="nl-NL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49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272" y="275008"/>
            <a:ext cx="1456147" cy="986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204864"/>
            <a:ext cx="5552479" cy="331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50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Overzicht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Software ontwikkeling - technieken en methoden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080" y="5373216"/>
            <a:ext cx="1524000" cy="636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515" y="5174606"/>
            <a:ext cx="2067231" cy="1033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099" y="5143430"/>
            <a:ext cx="2595716" cy="10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4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hebt nu een lokale </a:t>
            </a:r>
            <a:r>
              <a:rPr lang="nl-NL" dirty="0" err="1"/>
              <a:t>repository</a:t>
            </a:r>
            <a:r>
              <a:rPr lang="nl-NL" dirty="0"/>
              <a:t> met de recentste versie van je code</a:t>
            </a:r>
          </a:p>
          <a:p>
            <a:pPr lvl="1"/>
            <a:r>
              <a:rPr lang="nl-NL" dirty="0"/>
              <a:t> Er is een .git directory gemaakt. Hierin beheert Git de versies</a:t>
            </a:r>
          </a:p>
          <a:p>
            <a:pPr lvl="1"/>
            <a:endParaRPr lang="nl-NL" dirty="0"/>
          </a:p>
          <a:p>
            <a:r>
              <a:rPr lang="nl-NL" dirty="0"/>
              <a:t>Je hebt gezien dat de status van je code veranderde</a:t>
            </a:r>
          </a:p>
          <a:p>
            <a:pPr lvl="1"/>
            <a:r>
              <a:rPr lang="nl-NL" dirty="0"/>
              <a:t> Van </a:t>
            </a:r>
            <a:r>
              <a:rPr lang="nl-NL" dirty="0" err="1"/>
              <a:t>unstaged</a:t>
            </a:r>
            <a:r>
              <a:rPr lang="nl-NL" dirty="0"/>
              <a:t> 	- nog niet onder versiebeheer</a:t>
            </a:r>
          </a:p>
          <a:p>
            <a:pPr lvl="1"/>
            <a:r>
              <a:rPr lang="nl-NL" dirty="0"/>
              <a:t> Naar staged	- na de git </a:t>
            </a:r>
            <a:r>
              <a:rPr lang="nl-NL" dirty="0" err="1"/>
              <a:t>add</a:t>
            </a:r>
            <a:r>
              <a:rPr lang="nl-NL" dirty="0"/>
              <a:t> . actie, klaar om definitief te maken</a:t>
            </a:r>
          </a:p>
          <a:p>
            <a:pPr lvl="1"/>
            <a:r>
              <a:rPr lang="nl-NL" dirty="0"/>
              <a:t> Naar committed – na de git </a:t>
            </a:r>
            <a:r>
              <a:rPr lang="nl-NL" dirty="0" err="1"/>
              <a:t>commit</a:t>
            </a:r>
            <a:r>
              <a:rPr lang="nl-NL" dirty="0"/>
              <a:t> actie, de code is definitief</a:t>
            </a:r>
          </a:p>
          <a:p>
            <a:pPr lvl="1"/>
            <a:endParaRPr lang="nl-NL" dirty="0"/>
          </a:p>
          <a:p>
            <a:r>
              <a:rPr lang="nl-NL" dirty="0"/>
              <a:t>Nu nog je code remote pushen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50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720000" y="288000"/>
            <a:ext cx="936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nl-NL" kern="0"/>
              <a:t>Aan de slag!</a:t>
            </a:r>
            <a:endParaRPr lang="nl-NL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272" y="275008"/>
            <a:ext cx="1456147" cy="98676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392144" y="4995960"/>
            <a:ext cx="2520280" cy="1241352"/>
          </a:xfrm>
          <a:prstGeom prst="wedgeRoundRectCallout">
            <a:avLst>
              <a:gd name="adj1" fmla="val -24658"/>
              <a:gd name="adj2" fmla="val -79221"/>
              <a:gd name="adj3" fmla="val 16667"/>
            </a:avLst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Je commit </a:t>
            </a:r>
            <a:r>
              <a:rPr lang="en-US" sz="1600" dirty="0" err="1"/>
              <a:t>natuurlijk</a:t>
            </a:r>
            <a:r>
              <a:rPr lang="en-US" sz="1600" dirty="0"/>
              <a:t> ALLEEN </a:t>
            </a:r>
            <a:r>
              <a:rPr lang="en-US" sz="1600" dirty="0" err="1"/>
              <a:t>compilerende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werkende</a:t>
            </a:r>
            <a:r>
              <a:rPr lang="en-US" sz="1600" dirty="0"/>
              <a:t> code!</a:t>
            </a:r>
            <a:endParaRPr lang="en-US" sz="1600" b="1" dirty="0"/>
          </a:p>
        </p:txBody>
      </p:sp>
      <p:pic>
        <p:nvPicPr>
          <p:cNvPr id="1026" name="Picture 2" descr="Gerelateerde afbeeldi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4032" y="4888386"/>
            <a:ext cx="1186664" cy="98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keep it cle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6039" y="4162772"/>
            <a:ext cx="190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1556792"/>
            <a:ext cx="6456717" cy="4896544"/>
          </a:xfrm>
        </p:spPr>
        <p:txBody>
          <a:bodyPr/>
          <a:lstStyle/>
          <a:p>
            <a:r>
              <a:rPr lang="nl-NL" sz="2000" dirty="0"/>
              <a:t>Maak een account op een online Git server provider</a:t>
            </a:r>
          </a:p>
          <a:p>
            <a:pPr lvl="1"/>
            <a:r>
              <a:rPr lang="nl-NL" sz="2000" dirty="0"/>
              <a:t> Bv </a:t>
            </a:r>
            <a:r>
              <a:rPr lang="nl-NL" sz="2000" dirty="0" err="1"/>
              <a:t>Bitbucket</a:t>
            </a:r>
            <a:r>
              <a:rPr lang="nl-NL" sz="2000" dirty="0"/>
              <a:t>, GitHub of </a:t>
            </a:r>
            <a:r>
              <a:rPr lang="nl-NL" sz="2000" dirty="0" err="1"/>
              <a:t>GitLab</a:t>
            </a:r>
            <a:endParaRPr lang="nl-NL" sz="2000" dirty="0"/>
          </a:p>
          <a:p>
            <a:pPr lvl="1"/>
            <a:endParaRPr lang="nl-NL" sz="2000" dirty="0"/>
          </a:p>
          <a:p>
            <a:r>
              <a:rPr lang="nl-NL" sz="2000" dirty="0"/>
              <a:t>Maak daar een </a:t>
            </a:r>
            <a:r>
              <a:rPr lang="nl-NL" sz="2000" dirty="0" err="1"/>
              <a:t>repository</a:t>
            </a:r>
            <a:r>
              <a:rPr lang="nl-NL" sz="2000" dirty="0"/>
              <a:t> aan</a:t>
            </a:r>
          </a:p>
          <a:p>
            <a:pPr lvl="1"/>
            <a:r>
              <a:rPr lang="nl-NL" sz="2000" dirty="0"/>
              <a:t> naam: programmeren-4</a:t>
            </a:r>
          </a:p>
          <a:p>
            <a:pPr lvl="1"/>
            <a:r>
              <a:rPr lang="nl-NL" sz="2000" dirty="0"/>
              <a:t> kies Public</a:t>
            </a:r>
          </a:p>
          <a:p>
            <a:pPr lvl="1"/>
            <a:r>
              <a:rPr lang="nl-NL" sz="2000" dirty="0"/>
              <a:t> NIET: </a:t>
            </a:r>
            <a:r>
              <a:rPr lang="en-US" sz="2000" dirty="0"/>
              <a:t>Initialize this repository with a README</a:t>
            </a:r>
          </a:p>
          <a:p>
            <a:pPr lvl="1"/>
            <a:r>
              <a:rPr lang="en-US" sz="2000" dirty="0"/>
              <a:t> NIET: Add .</a:t>
            </a:r>
            <a:r>
              <a:rPr lang="en-US" sz="2000" dirty="0" err="1"/>
              <a:t>gitignore</a:t>
            </a:r>
            <a:endParaRPr lang="nl-NL" sz="2000" dirty="0"/>
          </a:p>
          <a:p>
            <a:pPr lvl="1"/>
            <a:endParaRPr lang="nl-NL" sz="2000" dirty="0"/>
          </a:p>
          <a:p>
            <a:r>
              <a:rPr lang="nl-NL" sz="2000" dirty="0"/>
              <a:t>Je krijgt nu een link naar je nieuwe </a:t>
            </a:r>
            <a:r>
              <a:rPr lang="nl-NL" sz="2000" dirty="0" err="1"/>
              <a:t>repo</a:t>
            </a:r>
            <a:r>
              <a:rPr lang="nl-NL" sz="2000" dirty="0"/>
              <a:t>. Bij mij:</a:t>
            </a:r>
          </a:p>
          <a:p>
            <a:pPr marL="279400" lvl="1" indent="0">
              <a:buNone/>
            </a:pPr>
            <a:endParaRPr lang="nl-NL" altLang="nl-NL" sz="1400" dirty="0">
              <a:solidFill>
                <a:srgbClr val="24292E"/>
              </a:solidFill>
              <a:latin typeface="SFMono-Regular"/>
            </a:endParaRPr>
          </a:p>
          <a:p>
            <a:pPr marL="279400" lvl="1" indent="0">
              <a:buNone/>
            </a:pP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git remote </a:t>
            </a:r>
            <a:r>
              <a:rPr lang="nl-NL" altLang="nl-NL" sz="1400" dirty="0" err="1">
                <a:solidFill>
                  <a:srgbClr val="24292E"/>
                </a:solidFill>
                <a:latin typeface="SFMono-Regular"/>
              </a:rPr>
              <a:t>add</a:t>
            </a: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nl-NL" altLang="nl-NL" sz="1400" dirty="0" err="1">
                <a:solidFill>
                  <a:srgbClr val="24292E"/>
                </a:solidFill>
                <a:latin typeface="SFMono-Regular"/>
              </a:rPr>
              <a:t>origin</a:t>
            </a: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nl-NL" altLang="nl-NL" sz="1400" dirty="0">
                <a:solidFill>
                  <a:srgbClr val="24292E"/>
                </a:solidFill>
                <a:latin typeface="SFMono-Regular"/>
                <a:hlinkClick r:id="rId2"/>
              </a:rPr>
              <a:t>https://github.com/rschellius/programmeren-4.git</a:t>
            </a:r>
            <a:endParaRPr lang="nl-NL" altLang="nl-NL" sz="1400" dirty="0">
              <a:solidFill>
                <a:srgbClr val="24292E"/>
              </a:solidFill>
              <a:latin typeface="SFMono-Regular"/>
            </a:endParaRPr>
          </a:p>
          <a:p>
            <a:pPr marL="279400" lvl="1" indent="0">
              <a:buNone/>
            </a:pP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git remote -v</a:t>
            </a:r>
          </a:p>
          <a:p>
            <a:pPr marL="279400" lvl="1" indent="0">
              <a:buNone/>
            </a:pP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git push -u </a:t>
            </a:r>
            <a:r>
              <a:rPr lang="nl-NL" altLang="nl-NL" sz="1400" dirty="0" err="1">
                <a:solidFill>
                  <a:srgbClr val="24292E"/>
                </a:solidFill>
                <a:latin typeface="SFMono-Regular"/>
              </a:rPr>
              <a:t>origin</a:t>
            </a:r>
            <a:r>
              <a:rPr lang="nl-NL" altLang="nl-NL" sz="1400" dirty="0">
                <a:solidFill>
                  <a:srgbClr val="24292E"/>
                </a:solidFill>
                <a:latin typeface="SFMono-Regular"/>
              </a:rPr>
              <a:t> master</a:t>
            </a:r>
            <a:endParaRPr lang="nl-NL" sz="1400" dirty="0"/>
          </a:p>
          <a:p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51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 dirty="0" err="1"/>
              <a:t>Avans</a:t>
            </a:r>
            <a:r>
              <a:rPr lang="nl-NL" dirty="0"/>
              <a:t> Hogeschool - AE&amp;I - Informatica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720000" y="288000"/>
            <a:ext cx="936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nl-NL" kern="0" dirty="0"/>
              <a:t>Aan de slag!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272" y="275008"/>
            <a:ext cx="1456147" cy="986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7864" y="1380992"/>
            <a:ext cx="5024136" cy="5008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320136" y="4941168"/>
            <a:ext cx="4320480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41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9403" y="1556792"/>
            <a:ext cx="3792421" cy="4896544"/>
          </a:xfrm>
        </p:spPr>
        <p:txBody>
          <a:bodyPr/>
          <a:lstStyle/>
          <a:p>
            <a:pPr marL="0" indent="0">
              <a:buNone/>
            </a:pPr>
            <a:r>
              <a:rPr lang="nl-NL" sz="2000" dirty="0"/>
              <a:t>Gelukt!</a:t>
            </a:r>
          </a:p>
          <a:p>
            <a:endParaRPr lang="nl-NL" sz="2000" dirty="0"/>
          </a:p>
          <a:p>
            <a:r>
              <a:rPr lang="nl-NL" sz="2000" dirty="0"/>
              <a:t>Met </a:t>
            </a:r>
            <a:r>
              <a:rPr lang="nl-NL" sz="2000" i="1" dirty="0"/>
              <a:t>git push</a:t>
            </a:r>
            <a:r>
              <a:rPr lang="nl-NL" sz="2000" dirty="0"/>
              <a:t> en </a:t>
            </a:r>
            <a:r>
              <a:rPr lang="nl-NL" sz="2000" i="1" dirty="0"/>
              <a:t>git pull</a:t>
            </a:r>
            <a:r>
              <a:rPr lang="nl-NL" sz="2000" dirty="0"/>
              <a:t> kun je code up- en downloaden</a:t>
            </a:r>
          </a:p>
          <a:p>
            <a:endParaRPr lang="nl-NL" sz="2000" dirty="0"/>
          </a:p>
          <a:p>
            <a:r>
              <a:rPr lang="nl-NL" sz="2000" dirty="0"/>
              <a:t>Met </a:t>
            </a:r>
            <a:r>
              <a:rPr lang="nl-NL" sz="2000" i="1" dirty="0"/>
              <a:t>git </a:t>
            </a:r>
            <a:r>
              <a:rPr lang="nl-NL" sz="2000" i="1" dirty="0" err="1"/>
              <a:t>clone</a:t>
            </a:r>
            <a:r>
              <a:rPr lang="nl-NL" sz="2000" dirty="0"/>
              <a:t> kun je je code ophalen als je opnieuw start</a:t>
            </a:r>
          </a:p>
          <a:p>
            <a:pPr lvl="1"/>
            <a:r>
              <a:rPr lang="nl-NL" sz="2000" dirty="0"/>
              <a:t> geef teamleden toegang zodat zij jouw </a:t>
            </a:r>
            <a:r>
              <a:rPr lang="nl-NL" sz="2000" dirty="0" err="1"/>
              <a:t>repo</a:t>
            </a:r>
            <a:r>
              <a:rPr lang="nl-NL" sz="2000" dirty="0"/>
              <a:t> kunnen </a:t>
            </a:r>
            <a:r>
              <a:rPr lang="nl-NL" sz="2000" dirty="0" err="1"/>
              <a:t>clonen</a:t>
            </a:r>
            <a:r>
              <a:rPr lang="nl-NL" sz="2000" dirty="0"/>
              <a:t> (in het </a:t>
            </a:r>
            <a:r>
              <a:rPr lang="nl-NL" sz="2000" dirty="0" err="1"/>
              <a:t>prakticum</a:t>
            </a:r>
            <a:r>
              <a:rPr lang="nl-NL" sz="2000" dirty="0"/>
              <a:t>)</a:t>
            </a:r>
          </a:p>
          <a:p>
            <a:pPr lvl="1"/>
            <a:r>
              <a:rPr lang="nl-NL" sz="2000" dirty="0"/>
              <a:t> ook handig als je thuis op een andere computer werkt (bv. laptop vs. vaste PC)</a:t>
            </a:r>
          </a:p>
          <a:p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 dirty="0" err="1"/>
              <a:t>Avans</a:t>
            </a:r>
            <a:r>
              <a:rPr lang="nl-NL" dirty="0"/>
              <a:t> Hogeschool - AE&amp;I - Informatica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720000" y="288000"/>
            <a:ext cx="936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5000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nl-NL" kern="0" dirty="0"/>
              <a:t>Aan de slag!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272" y="275008"/>
            <a:ext cx="1456147" cy="986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840" y="1772817"/>
            <a:ext cx="7044381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ular Callout 9"/>
          <p:cNvSpPr/>
          <p:nvPr/>
        </p:nvSpPr>
        <p:spPr>
          <a:xfrm>
            <a:off x="10272464" y="1268760"/>
            <a:ext cx="1733425" cy="881312"/>
          </a:xfrm>
          <a:prstGeom prst="wedgeRoundRectCallout">
            <a:avLst>
              <a:gd name="adj1" fmla="val -10318"/>
              <a:gd name="adj2" fmla="val 1162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Straks in het practicum!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10080000" y="2708920"/>
            <a:ext cx="1416600" cy="36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44472" y="4293096"/>
            <a:ext cx="1152128" cy="36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8976320" y="5057952"/>
            <a:ext cx="2376264" cy="1323375"/>
          </a:xfrm>
          <a:prstGeom prst="wedgeRoundRectCallout">
            <a:avLst>
              <a:gd name="adj1" fmla="val 32190"/>
              <a:gd name="adj2" fmla="val -882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link </a:t>
            </a:r>
            <a:r>
              <a:rPr lang="en-US" sz="1600" dirty="0" err="1"/>
              <a:t>naar</a:t>
            </a:r>
            <a:r>
              <a:rPr lang="en-US" sz="1600" dirty="0"/>
              <a:t> je repo</a:t>
            </a:r>
          </a:p>
          <a:p>
            <a:pPr algn="ctr"/>
            <a:r>
              <a:rPr lang="en-US" sz="1600" b="1" dirty="0" err="1"/>
              <a:t>Downloaden</a:t>
            </a:r>
            <a:r>
              <a:rPr lang="en-US" sz="1600" b="1" dirty="0"/>
              <a:t> </a:t>
            </a:r>
            <a:r>
              <a:rPr lang="en-US" sz="1600" b="1" dirty="0" err="1"/>
              <a:t>doen</a:t>
            </a:r>
            <a:r>
              <a:rPr lang="en-US" sz="1600" b="1" dirty="0"/>
              <a:t> we </a:t>
            </a:r>
            <a:r>
              <a:rPr lang="en-US" sz="1600" b="1" dirty="0" err="1"/>
              <a:t>niet</a:t>
            </a:r>
            <a:r>
              <a:rPr lang="en-US" sz="1600" b="1" dirty="0"/>
              <a:t>!</a:t>
            </a:r>
          </a:p>
          <a:p>
            <a:pPr algn="ctr"/>
            <a:r>
              <a:rPr lang="en-US" sz="1200" b="1" dirty="0"/>
              <a:t>(want </a:t>
            </a:r>
            <a:r>
              <a:rPr lang="en-US" sz="1200" b="1" dirty="0" err="1"/>
              <a:t>dan</a:t>
            </a:r>
            <a:r>
              <a:rPr lang="en-US" sz="1200" b="1" dirty="0"/>
              <a:t> </a:t>
            </a:r>
            <a:r>
              <a:rPr lang="en-US" sz="1200" b="1" dirty="0" err="1"/>
              <a:t>heb</a:t>
            </a:r>
            <a:r>
              <a:rPr lang="en-US" sz="1200" b="1" dirty="0"/>
              <a:t> je </a:t>
            </a:r>
            <a:r>
              <a:rPr lang="en-US" sz="1200" b="1" dirty="0" err="1"/>
              <a:t>geen</a:t>
            </a:r>
            <a:r>
              <a:rPr lang="en-US" sz="1200" b="1" dirty="0"/>
              <a:t> </a:t>
            </a:r>
            <a:r>
              <a:rPr lang="en-US" sz="1200" b="1" dirty="0" err="1"/>
              <a:t>versiebeheer</a:t>
            </a:r>
            <a:r>
              <a:rPr lang="en-US" sz="1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Heroku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 eigen server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080" y="5373216"/>
            <a:ext cx="1524000" cy="636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515" y="5174606"/>
            <a:ext cx="2067231" cy="1033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099" y="5143430"/>
            <a:ext cx="2595716" cy="10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61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Tot nu toe draaide je de programma’s die je bouwde op je eigen laptop</a:t>
            </a:r>
          </a:p>
          <a:p>
            <a:r>
              <a:rPr lang="nl-NL" dirty="0"/>
              <a:t>Vandaag de dag zijn vrijwel alle applicaties echter bedoeld om samen te gebruiken</a:t>
            </a:r>
          </a:p>
          <a:p>
            <a:pPr lvl="1"/>
            <a:r>
              <a:rPr lang="nl-NL" dirty="0"/>
              <a:t> Mobiele apps communiceren met servers</a:t>
            </a:r>
          </a:p>
          <a:p>
            <a:pPr lvl="1"/>
            <a:r>
              <a:rPr lang="nl-NL" dirty="0"/>
              <a:t>Websites en </a:t>
            </a:r>
            <a:r>
              <a:rPr lang="nl-NL" dirty="0" err="1"/>
              <a:t>api’s</a:t>
            </a:r>
            <a:r>
              <a:rPr lang="nl-NL" dirty="0"/>
              <a:t> moeten wereldwijd beschikbaar zijn</a:t>
            </a:r>
          </a:p>
          <a:p>
            <a:pPr lvl="1"/>
            <a:endParaRPr lang="nl-NL" dirty="0"/>
          </a:p>
          <a:p>
            <a:r>
              <a:rPr lang="nl-NL" dirty="0"/>
              <a:t>De servers in het internet vormen samen de </a:t>
            </a:r>
            <a:r>
              <a:rPr lang="nl-NL" i="1" dirty="0" err="1"/>
              <a:t>cloud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Heroku is een van de vele aanbieders van </a:t>
            </a:r>
            <a:r>
              <a:rPr lang="nl-NL" i="1" dirty="0"/>
              <a:t>computing power in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cloud</a:t>
            </a:r>
            <a:endParaRPr lang="nl-NL" i="1" dirty="0"/>
          </a:p>
          <a:p>
            <a:pPr lvl="1"/>
            <a:r>
              <a:rPr lang="nl-NL" dirty="0"/>
              <a:t> Net als bv. Microsoft </a:t>
            </a:r>
            <a:r>
              <a:rPr lang="nl-NL" dirty="0" err="1"/>
              <a:t>Azure</a:t>
            </a:r>
            <a:r>
              <a:rPr lang="nl-NL" dirty="0"/>
              <a:t>, Digital Ocean, </a:t>
            </a:r>
            <a:r>
              <a:rPr lang="nl-NL" dirty="0" err="1"/>
              <a:t>RedHat</a:t>
            </a:r>
            <a:r>
              <a:rPr lang="nl-NL" dirty="0"/>
              <a:t> </a:t>
            </a:r>
            <a:r>
              <a:rPr lang="nl-NL" dirty="0" err="1"/>
              <a:t>OpenShift</a:t>
            </a:r>
            <a:r>
              <a:rPr lang="nl-NL" dirty="0"/>
              <a:t>, enz.</a:t>
            </a:r>
            <a:endParaRPr lang="nl-NL" i="1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1735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3074" name="Picture 2" descr="Afbeeldingsresultaat voor datacenter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86130"/>
            <a:ext cx="12188412" cy="69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9"/>
          <p:cNvSpPr/>
          <p:nvPr/>
        </p:nvSpPr>
        <p:spPr>
          <a:xfrm>
            <a:off x="8537203" y="836712"/>
            <a:ext cx="3319437" cy="1872208"/>
          </a:xfrm>
          <a:prstGeom prst="wedgeRoundRectCallout">
            <a:avLst>
              <a:gd name="adj1" fmla="val -29900"/>
              <a:gd name="adj2" fmla="val 796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sz="1600" dirty="0"/>
              <a:t>Datacenters </a:t>
            </a:r>
            <a:r>
              <a:rPr lang="en-US" sz="1600" dirty="0" err="1"/>
              <a:t>huisvesten</a:t>
            </a:r>
            <a:r>
              <a:rPr lang="en-US" sz="1600" dirty="0"/>
              <a:t> </a:t>
            </a:r>
            <a:r>
              <a:rPr lang="en-US" sz="1600" dirty="0" err="1"/>
              <a:t>vaak</a:t>
            </a:r>
            <a:r>
              <a:rPr lang="en-US" sz="1600" dirty="0"/>
              <a:t> </a:t>
            </a:r>
            <a:r>
              <a:rPr lang="en-US" sz="1600" dirty="0" err="1"/>
              <a:t>tienduizenden</a:t>
            </a:r>
            <a:r>
              <a:rPr lang="en-US" sz="1600" dirty="0"/>
              <a:t> servers. </a:t>
            </a:r>
          </a:p>
          <a:p>
            <a:endParaRPr lang="en-US" sz="1600" dirty="0"/>
          </a:p>
          <a:p>
            <a:r>
              <a:rPr lang="en-US" sz="1600" dirty="0" err="1"/>
              <a:t>Er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r>
              <a:rPr lang="en-US" sz="1600" dirty="0"/>
              <a:t> </a:t>
            </a:r>
            <a:r>
              <a:rPr lang="en-US" sz="1600" dirty="0" err="1"/>
              <a:t>wereldwijd</a:t>
            </a:r>
            <a:r>
              <a:rPr lang="en-US" sz="1600" dirty="0"/>
              <a:t> </a:t>
            </a:r>
            <a:r>
              <a:rPr lang="en-US" sz="1600" dirty="0" err="1"/>
              <a:t>vele</a:t>
            </a:r>
            <a:r>
              <a:rPr lang="en-US" sz="1600" dirty="0"/>
              <a:t> </a:t>
            </a:r>
            <a:r>
              <a:rPr lang="en-US" sz="1600" dirty="0" err="1"/>
              <a:t>honderden</a:t>
            </a:r>
            <a:r>
              <a:rPr lang="en-US" sz="1600" dirty="0"/>
              <a:t> </a:t>
            </a:r>
            <a:r>
              <a:rPr lang="en-US" sz="1600" dirty="0" err="1"/>
              <a:t>datacentra</a:t>
            </a:r>
            <a:r>
              <a:rPr lang="en-US" sz="1600" dirty="0"/>
              <a:t>.</a:t>
            </a: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827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Voordelen van Heroku</a:t>
            </a:r>
          </a:p>
          <a:p>
            <a:r>
              <a:rPr lang="nl-NL" dirty="0"/>
              <a:t>Toegankelijk, gebruiksvriendelijk</a:t>
            </a:r>
          </a:p>
          <a:p>
            <a:r>
              <a:rPr lang="nl-NL" dirty="0"/>
              <a:t>Eenvoudig maar krachtig</a:t>
            </a:r>
          </a:p>
          <a:p>
            <a:r>
              <a:rPr lang="nl-NL" dirty="0"/>
              <a:t>Overal te benaderen – je eigen server </a:t>
            </a:r>
            <a:r>
              <a:rPr lang="nl-NL" i="1" dirty="0"/>
              <a:t>in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cloud</a:t>
            </a:r>
            <a:r>
              <a:rPr lang="nl-NL" i="1" dirty="0"/>
              <a:t>!</a:t>
            </a:r>
            <a:endParaRPr lang="nl-NL" dirty="0"/>
          </a:p>
          <a:p>
            <a:r>
              <a:rPr lang="nl-NL" dirty="0"/>
              <a:t>Draait ook Java, Python, Ruby, </a:t>
            </a:r>
            <a:r>
              <a:rPr lang="nl-NL" dirty="0" err="1"/>
              <a:t>enz</a:t>
            </a:r>
            <a:endParaRPr lang="nl-NL" dirty="0"/>
          </a:p>
          <a:p>
            <a:r>
              <a:rPr lang="nl-NL" dirty="0"/>
              <a:t>Gratis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Nadelen van Heroku</a:t>
            </a:r>
          </a:p>
          <a:p>
            <a:r>
              <a:rPr lang="nl-NL" dirty="0"/>
              <a:t>Gratis server gaat in sleep-modus na 20 minuten (auto wake-up bij aanroep)</a:t>
            </a:r>
          </a:p>
          <a:p>
            <a:r>
              <a:rPr lang="nl-NL" dirty="0" err="1"/>
              <a:t>CreditCard</a:t>
            </a:r>
            <a:r>
              <a:rPr lang="nl-NL" dirty="0"/>
              <a:t> nodig bij aanmelden?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Voor- en nadelen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6148" name="Picture 4" descr="Afbeeldingsresultaat voor cool dud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200" y="106815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Afbeelding 204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818" y="1882239"/>
            <a:ext cx="1076060" cy="1240762"/>
          </a:xfrm>
          <a:prstGeom prst="rect">
            <a:avLst/>
          </a:prstGeom>
        </p:spPr>
      </p:pic>
      <p:pic>
        <p:nvPicPr>
          <p:cNvPr id="2052" name="Picture 4" descr="Afbeeldingsresultaat voor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16" y="2806186"/>
            <a:ext cx="4303133" cy="28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je code op Heroku?</a:t>
            </a:r>
            <a:endParaRPr lang="nl-NL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9217577" y="4647120"/>
            <a:ext cx="287867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400" b="1" dirty="0"/>
              <a:t>server.herokuapp.com/</a:t>
            </a:r>
            <a:r>
              <a:rPr lang="nl-NL" sz="1400" b="1" dirty="0" err="1"/>
              <a:t>api</a:t>
            </a:r>
            <a:endParaRPr lang="nl-NL" sz="1400" b="1" dirty="0"/>
          </a:p>
        </p:txBody>
      </p:sp>
      <p:pic>
        <p:nvPicPr>
          <p:cNvPr id="2060" name="Picture 12" descr="Afbeeldingsresultaat voor compute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900" y="2139369"/>
            <a:ext cx="3860458" cy="158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Afbeelding 2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078" y="1281628"/>
            <a:ext cx="857250" cy="638175"/>
          </a:xfrm>
          <a:prstGeom prst="rect">
            <a:avLst/>
          </a:prstGeom>
        </p:spPr>
      </p:pic>
      <p:pic>
        <p:nvPicPr>
          <p:cNvPr id="47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909" y="3678909"/>
            <a:ext cx="2595716" cy="1095969"/>
          </a:xfrm>
          <a:prstGeom prst="rect">
            <a:avLst/>
          </a:prstGeom>
        </p:spPr>
      </p:pic>
      <p:sp>
        <p:nvSpPr>
          <p:cNvPr id="49" name="Rounded Rectangular Callout 12"/>
          <p:cNvSpPr/>
          <p:nvPr/>
        </p:nvSpPr>
        <p:spPr>
          <a:xfrm>
            <a:off x="8936749" y="1009608"/>
            <a:ext cx="1512168" cy="864096"/>
          </a:xfrm>
          <a:prstGeom prst="wedgeRoundRectCallout">
            <a:avLst>
              <a:gd name="adj1" fmla="val -76515"/>
              <a:gd name="adj2" fmla="val 389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in Git repository</a:t>
            </a:r>
            <a:endParaRPr lang="en-US" sz="1600" b="1" dirty="0"/>
          </a:p>
        </p:txBody>
      </p:sp>
      <p:sp>
        <p:nvSpPr>
          <p:cNvPr id="50" name="Rounded Rectangular Callout 12"/>
          <p:cNvSpPr/>
          <p:nvPr/>
        </p:nvSpPr>
        <p:spPr>
          <a:xfrm>
            <a:off x="10043767" y="2513206"/>
            <a:ext cx="1755990" cy="864096"/>
          </a:xfrm>
          <a:prstGeom prst="wedgeRoundRectCallout">
            <a:avLst>
              <a:gd name="adj1" fmla="val -19404"/>
              <a:gd name="adj2" fmla="val 1116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Had </a:t>
            </a:r>
            <a:r>
              <a:rPr lang="en-US" sz="1600" dirty="0" err="1"/>
              <a:t>je</a:t>
            </a:r>
            <a:r>
              <a:rPr lang="en-US" sz="1600" dirty="0"/>
              <a:t> al </a:t>
            </a:r>
            <a:r>
              <a:rPr lang="en-US" sz="1600" dirty="0" err="1"/>
              <a:t>een</a:t>
            </a:r>
            <a:r>
              <a:rPr lang="en-US" sz="1600" dirty="0"/>
              <a:t> account </a:t>
            </a:r>
            <a:r>
              <a:rPr lang="en-US" sz="1600" dirty="0" err="1"/>
              <a:t>gemaakt</a:t>
            </a:r>
            <a:r>
              <a:rPr lang="en-US" sz="1600" dirty="0"/>
              <a:t>?</a:t>
            </a:r>
            <a:endParaRPr lang="en-US" sz="1600" b="1" dirty="0"/>
          </a:p>
        </p:txBody>
      </p:sp>
      <p:sp>
        <p:nvSpPr>
          <p:cNvPr id="51" name="Rounded Rectangular Callout 12"/>
          <p:cNvSpPr/>
          <p:nvPr/>
        </p:nvSpPr>
        <p:spPr>
          <a:xfrm>
            <a:off x="9303475" y="5389547"/>
            <a:ext cx="1755990" cy="864096"/>
          </a:xfrm>
          <a:prstGeom prst="wedgeRoundRectCallout">
            <a:avLst>
              <a:gd name="adj1" fmla="val -32554"/>
              <a:gd name="adj2" fmla="val -1042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Je</a:t>
            </a:r>
            <a:r>
              <a:rPr lang="en-US" sz="1600" dirty="0"/>
              <a:t> </a:t>
            </a:r>
            <a:r>
              <a:rPr lang="en-US" sz="1600" dirty="0" err="1"/>
              <a:t>kiest</a:t>
            </a:r>
            <a:r>
              <a:rPr lang="en-US" sz="1600" dirty="0"/>
              <a:t> </a:t>
            </a:r>
            <a:r>
              <a:rPr lang="en-US" sz="1600" dirty="0" err="1"/>
              <a:t>zelf</a:t>
            </a:r>
            <a:r>
              <a:rPr lang="en-US" sz="1600" dirty="0"/>
              <a:t> de </a:t>
            </a:r>
            <a:r>
              <a:rPr lang="en-US" sz="1600" dirty="0" err="1"/>
              <a:t>naam</a:t>
            </a:r>
            <a:r>
              <a:rPr lang="en-US" sz="1600" dirty="0"/>
              <a:t> van </a:t>
            </a:r>
            <a:r>
              <a:rPr lang="en-US" sz="1600" dirty="0" err="1"/>
              <a:t>je</a:t>
            </a:r>
            <a:r>
              <a:rPr lang="en-US" sz="1600" dirty="0"/>
              <a:t> server</a:t>
            </a:r>
            <a:endParaRPr lang="en-US" sz="1600" b="1" dirty="0"/>
          </a:p>
        </p:txBody>
      </p:sp>
      <p:sp>
        <p:nvSpPr>
          <p:cNvPr id="52" name="Rounded Rectangular Callout 12"/>
          <p:cNvSpPr/>
          <p:nvPr/>
        </p:nvSpPr>
        <p:spPr>
          <a:xfrm>
            <a:off x="4051336" y="1462400"/>
            <a:ext cx="1755990" cy="746645"/>
          </a:xfrm>
          <a:prstGeom prst="wedgeRoundRectCallout">
            <a:avLst>
              <a:gd name="adj1" fmla="val -25190"/>
              <a:gd name="adj2" fmla="val 958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Samenwerken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code</a:t>
            </a:r>
            <a:endParaRPr lang="en-US" sz="1600" b="1" dirty="0"/>
          </a:p>
        </p:txBody>
      </p:sp>
      <p:sp>
        <p:nvSpPr>
          <p:cNvPr id="54" name="Tekstvak 53"/>
          <p:cNvSpPr txBox="1"/>
          <p:nvPr/>
        </p:nvSpPr>
        <p:spPr>
          <a:xfrm>
            <a:off x="553227" y="5570679"/>
            <a:ext cx="8133078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nl-NL" sz="1600" dirty="0"/>
              <a:t>Je maakt je code en </a:t>
            </a:r>
            <a:r>
              <a:rPr lang="nl-NL" sz="1600" i="1" dirty="0" err="1"/>
              <a:t>commit</a:t>
            </a:r>
            <a:r>
              <a:rPr lang="nl-NL" sz="1600" dirty="0"/>
              <a:t> deze in je lokale Git </a:t>
            </a:r>
            <a:r>
              <a:rPr lang="nl-NL" sz="1600" dirty="0" err="1"/>
              <a:t>repo</a:t>
            </a:r>
            <a:endParaRPr lang="nl-NL" sz="1600" dirty="0"/>
          </a:p>
          <a:p>
            <a:pPr marL="342900" indent="-342900">
              <a:buAutoNum type="arabicPeriod"/>
            </a:pPr>
            <a:r>
              <a:rPr lang="nl-NL" sz="1600" dirty="0"/>
              <a:t>Voeg een bestand met naam </a:t>
            </a:r>
            <a:r>
              <a:rPr lang="nl-NL" sz="1600" dirty="0" err="1"/>
              <a:t>Procfile</a:t>
            </a:r>
            <a:r>
              <a:rPr lang="nl-NL" sz="1600" dirty="0"/>
              <a:t> en inhoud </a:t>
            </a:r>
            <a:r>
              <a:rPr lang="nl-NL" sz="1600" i="1" dirty="0"/>
              <a:t>web: node server.js</a:t>
            </a:r>
            <a:r>
              <a:rPr lang="nl-NL" sz="1600" dirty="0"/>
              <a:t> toe.</a:t>
            </a:r>
          </a:p>
          <a:p>
            <a:pPr marL="342900" indent="-342900">
              <a:buAutoNum type="arabicPeriod"/>
            </a:pPr>
            <a:r>
              <a:rPr lang="nl-NL" sz="1600" i="1" dirty="0"/>
              <a:t>Push</a:t>
            </a:r>
            <a:r>
              <a:rPr lang="nl-NL" sz="1600" dirty="0"/>
              <a:t> je werkende code met </a:t>
            </a:r>
            <a:r>
              <a:rPr lang="nl-NL" sz="1600" dirty="0" err="1"/>
              <a:t>Procfile</a:t>
            </a:r>
            <a:r>
              <a:rPr lang="nl-NL" sz="1600" dirty="0"/>
              <a:t> naar je remote Git </a:t>
            </a:r>
            <a:r>
              <a:rPr lang="nl-NL" sz="1600" dirty="0" err="1"/>
              <a:t>repo</a:t>
            </a:r>
            <a:endParaRPr lang="nl-NL" sz="1600" dirty="0"/>
          </a:p>
          <a:p>
            <a:pPr marL="342900" indent="-342900">
              <a:buAutoNum type="arabicPeriod"/>
            </a:pPr>
            <a:r>
              <a:rPr lang="nl-NL" sz="1600" dirty="0"/>
              <a:t>Heroku haalt je code uit de Git </a:t>
            </a:r>
            <a:r>
              <a:rPr lang="nl-NL" sz="1600" dirty="0" err="1"/>
              <a:t>repo</a:t>
            </a:r>
            <a:r>
              <a:rPr lang="nl-NL" sz="1600" dirty="0"/>
              <a:t> en </a:t>
            </a:r>
            <a:r>
              <a:rPr lang="nl-NL" sz="1600" i="1" dirty="0" err="1"/>
              <a:t>deployt</a:t>
            </a:r>
            <a:r>
              <a:rPr lang="nl-NL" sz="1600" dirty="0"/>
              <a:t> je applicatie</a:t>
            </a:r>
          </a:p>
        </p:txBody>
      </p:sp>
      <p:sp>
        <p:nvSpPr>
          <p:cNvPr id="2" name="Boog 1"/>
          <p:cNvSpPr/>
          <p:nvPr/>
        </p:nvSpPr>
        <p:spPr>
          <a:xfrm rot="8372018">
            <a:off x="1976449" y="-1343339"/>
            <a:ext cx="7951067" cy="5325084"/>
          </a:xfrm>
          <a:prstGeom prst="arc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6" name="Picture 12" descr="Afbeeldingsresultaat voor person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586" y="2369265"/>
            <a:ext cx="1418574" cy="141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1206791" y="3205778"/>
            <a:ext cx="1206449" cy="4578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oog 36"/>
          <p:cNvSpPr/>
          <p:nvPr/>
        </p:nvSpPr>
        <p:spPr>
          <a:xfrm rot="10616665">
            <a:off x="8176120" y="1727639"/>
            <a:ext cx="3079105" cy="2575535"/>
          </a:xfrm>
          <a:prstGeom prst="arc">
            <a:avLst>
              <a:gd name="adj1" fmla="val 16200000"/>
              <a:gd name="adj2" fmla="val 21048950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9" name="Group 15"/>
          <p:cNvGrpSpPr/>
          <p:nvPr/>
        </p:nvGrpSpPr>
        <p:grpSpPr>
          <a:xfrm>
            <a:off x="1147536" y="2331812"/>
            <a:ext cx="576064" cy="562322"/>
            <a:chOff x="3291436" y="5915431"/>
            <a:chExt cx="576064" cy="562322"/>
          </a:xfrm>
        </p:grpSpPr>
        <p:sp>
          <p:nvSpPr>
            <p:cNvPr id="41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16"/>
            <p:cNvSpPr txBox="1"/>
            <p:nvPr/>
          </p:nvSpPr>
          <p:spPr>
            <a:xfrm>
              <a:off x="3358908" y="5925752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1</a:t>
              </a:r>
            </a:p>
          </p:txBody>
        </p:sp>
      </p:grpSp>
      <p:grpSp>
        <p:nvGrpSpPr>
          <p:cNvPr id="42" name="Group 15"/>
          <p:cNvGrpSpPr/>
          <p:nvPr/>
        </p:nvGrpSpPr>
        <p:grpSpPr>
          <a:xfrm>
            <a:off x="6070409" y="3851332"/>
            <a:ext cx="576064" cy="562322"/>
            <a:chOff x="3291436" y="5915431"/>
            <a:chExt cx="576064" cy="562322"/>
          </a:xfrm>
        </p:grpSpPr>
        <p:sp>
          <p:nvSpPr>
            <p:cNvPr id="44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16"/>
            <p:cNvSpPr txBox="1"/>
            <p:nvPr/>
          </p:nvSpPr>
          <p:spPr>
            <a:xfrm>
              <a:off x="3364227" y="5921795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3</a:t>
              </a:r>
            </a:p>
          </p:txBody>
        </p:sp>
      </p:grpSp>
      <p:grpSp>
        <p:nvGrpSpPr>
          <p:cNvPr id="45" name="Group 15"/>
          <p:cNvGrpSpPr/>
          <p:nvPr/>
        </p:nvGrpSpPr>
        <p:grpSpPr>
          <a:xfrm>
            <a:off x="9116769" y="3196622"/>
            <a:ext cx="576064" cy="562322"/>
            <a:chOff x="3291436" y="5915431"/>
            <a:chExt cx="576064" cy="562322"/>
          </a:xfrm>
        </p:grpSpPr>
        <p:sp>
          <p:nvSpPr>
            <p:cNvPr id="48" name="TextBox 16"/>
            <p:cNvSpPr txBox="1"/>
            <p:nvPr/>
          </p:nvSpPr>
          <p:spPr>
            <a:xfrm>
              <a:off x="3359696" y="5927014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4</a:t>
              </a:r>
            </a:p>
          </p:txBody>
        </p:sp>
        <p:sp>
          <p:nvSpPr>
            <p:cNvPr id="55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pic>
        <p:nvPicPr>
          <p:cNvPr id="56" name="Picture 2" descr="Gerelateerde afbeeldi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5909" y="3030038"/>
            <a:ext cx="620420" cy="5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772157" y="1666445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“update”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3219250" y="3882527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660" y="4592599"/>
            <a:ext cx="2600325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8" name="Group 15"/>
          <p:cNvGrpSpPr/>
          <p:nvPr/>
        </p:nvGrpSpPr>
        <p:grpSpPr>
          <a:xfrm>
            <a:off x="2692946" y="4566580"/>
            <a:ext cx="576064" cy="562322"/>
            <a:chOff x="3291436" y="5915431"/>
            <a:chExt cx="576064" cy="562322"/>
          </a:xfrm>
        </p:grpSpPr>
        <p:sp>
          <p:nvSpPr>
            <p:cNvPr id="59" name="Oval 17"/>
            <p:cNvSpPr/>
            <p:nvPr/>
          </p:nvSpPr>
          <p:spPr>
            <a:xfrm>
              <a:off x="3291436" y="5915431"/>
              <a:ext cx="576064" cy="5623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16"/>
            <p:cNvSpPr txBox="1"/>
            <p:nvPr/>
          </p:nvSpPr>
          <p:spPr>
            <a:xfrm>
              <a:off x="3364227" y="5921795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b="1" dirty="0"/>
                <a:t>2</a:t>
              </a:r>
            </a:p>
          </p:txBody>
        </p:sp>
      </p:grpSp>
      <p:sp>
        <p:nvSpPr>
          <p:cNvPr id="61" name="Tekstvak 60"/>
          <p:cNvSpPr txBox="1"/>
          <p:nvPr/>
        </p:nvSpPr>
        <p:spPr>
          <a:xfrm>
            <a:off x="338032" y="418838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827524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npm</a:t>
            </a:r>
            <a:r>
              <a:rPr lang="nl-NL" dirty="0"/>
              <a:t>, </a:t>
            </a:r>
            <a:r>
              <a:rPr lang="nl-NL" dirty="0" err="1"/>
              <a:t>express</a:t>
            </a:r>
            <a:r>
              <a:rPr lang="nl-NL" dirty="0"/>
              <a:t> en packages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Volgende week verder met node en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95BF7B-D311-4A70-A4D8-7B3F6F265E16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nl-NL"/>
              <a:t>Avans Hogeschool - AE&amp;I - Informatica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895" y="5397666"/>
            <a:ext cx="1524000" cy="636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330" y="5199056"/>
            <a:ext cx="2067231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36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Hands-on</a:t>
            </a:r>
            <a:br>
              <a:rPr lang="nl-NL" dirty="0"/>
            </a:br>
            <a:r>
              <a:rPr lang="nl-NL" dirty="0"/>
              <a:t>Voorbeeld project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7455432" y="2444969"/>
            <a:ext cx="275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Project heet </a:t>
            </a:r>
            <a:r>
              <a:rPr lang="nl-NL" b="1" i="1" dirty="0" err="1"/>
              <a:t>MyProject</a:t>
            </a:r>
            <a:r>
              <a:rPr lang="nl-NL" dirty="0"/>
              <a:t> en bevat 2 Java files</a:t>
            </a:r>
            <a:endParaRPr lang="nl-NL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258" y="2624579"/>
            <a:ext cx="4330700" cy="13462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694930">
            <a:off x="6359777" y="2678581"/>
            <a:ext cx="1054483" cy="45602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kstvak 6"/>
          <p:cNvSpPr txBox="1"/>
          <p:nvPr/>
        </p:nvSpPr>
        <p:spPr>
          <a:xfrm>
            <a:off x="2063258" y="4496465"/>
            <a:ext cx="8147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Dit project gaan we </a:t>
            </a:r>
            <a:r>
              <a:rPr lang="nl-NL" sz="3200" i="1" dirty="0"/>
              <a:t>onder versiebeheer brengen</a:t>
            </a:r>
            <a:endParaRPr lang="nl-NL" sz="3200" u="sng" dirty="0"/>
          </a:p>
        </p:txBody>
      </p:sp>
      <p:sp>
        <p:nvSpPr>
          <p:cNvPr id="15" name="Left Arrow 14"/>
          <p:cNvSpPr/>
          <p:nvPr/>
        </p:nvSpPr>
        <p:spPr>
          <a:xfrm rot="5400000">
            <a:off x="6451086" y="5189389"/>
            <a:ext cx="716624" cy="50032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kstvak 6"/>
          <p:cNvSpPr txBox="1"/>
          <p:nvPr/>
        </p:nvSpPr>
        <p:spPr>
          <a:xfrm>
            <a:off x="5301000" y="5944411"/>
            <a:ext cx="347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Eerst LOKAAL daarna REMOTE</a:t>
            </a:r>
            <a:endParaRPr lang="nl-NL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272" y="275008"/>
            <a:ext cx="1456147" cy="9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Afbeeldingsresultaat vo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642" y="2638170"/>
            <a:ext cx="1534244" cy="15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fbeeldingsresultaat voor computercod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524" y="1588058"/>
            <a:ext cx="2836872" cy="1164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2052536"/>
            <a:ext cx="2857500" cy="1600200"/>
          </a:xfrm>
          <a:prstGeom prst="rect">
            <a:avLst/>
          </a:prstGeom>
        </p:spPr>
      </p:pic>
      <p:pic>
        <p:nvPicPr>
          <p:cNvPr id="2056" name="Picture 8" descr="Afbeeldingsresultaat voor bol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60" y="3311593"/>
            <a:ext cx="2713484" cy="8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ontwikkeling – vorige periode</a:t>
            </a:r>
            <a:endParaRPr lang="nl-NL" i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760" y="3557617"/>
            <a:ext cx="1466009" cy="2784233"/>
          </a:xfrm>
          <a:prstGeom prst="rect">
            <a:avLst/>
          </a:prstGeom>
        </p:spPr>
      </p:pic>
      <p:pic>
        <p:nvPicPr>
          <p:cNvPr id="2050" name="Picture 2" descr="Afbeeldingsresultaat voor android studi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2656" y="1083656"/>
            <a:ext cx="2641467" cy="19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clou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16" y="2806186"/>
            <a:ext cx="4303133" cy="28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9261902" y="4054727"/>
            <a:ext cx="27879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/>
              <a:t>randomuser.me/</a:t>
            </a:r>
            <a:r>
              <a:rPr lang="nl-NL" b="1" dirty="0" err="1"/>
              <a:t>api</a:t>
            </a:r>
            <a:endParaRPr lang="nl-NL" b="1" dirty="0"/>
          </a:p>
        </p:txBody>
      </p:sp>
      <p:pic>
        <p:nvPicPr>
          <p:cNvPr id="2058" name="Picture 10" descr="Afbeeldingsresultaat voor js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947" y="4424059"/>
            <a:ext cx="1481759" cy="5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Rechte verbindingslijn met pijl 17"/>
          <p:cNvCxnSpPr>
            <a:cxnSpLocks/>
          </p:cNvCxnSpPr>
          <p:nvPr/>
        </p:nvCxnSpPr>
        <p:spPr>
          <a:xfrm flipV="1">
            <a:off x="3935760" y="2473938"/>
            <a:ext cx="437629" cy="160692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>
            <a:cxnSpLocks/>
          </p:cNvCxnSpPr>
          <p:nvPr/>
        </p:nvCxnSpPr>
        <p:spPr>
          <a:xfrm flipV="1">
            <a:off x="2188560" y="2364562"/>
            <a:ext cx="1043422" cy="507808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>
            <a:cxnSpLocks/>
          </p:cNvCxnSpPr>
          <p:nvPr/>
        </p:nvCxnSpPr>
        <p:spPr>
          <a:xfrm rot="10800000" flipV="1">
            <a:off x="5015883" y="3652736"/>
            <a:ext cx="4246019" cy="1760806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Boog 2056"/>
          <p:cNvSpPr/>
          <p:nvPr/>
        </p:nvSpPr>
        <p:spPr>
          <a:xfrm rot="10447900">
            <a:off x="1667308" y="2738314"/>
            <a:ext cx="2391711" cy="2685096"/>
          </a:xfrm>
          <a:prstGeom prst="arc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62" name="Tekstvak 2061"/>
          <p:cNvSpPr txBox="1"/>
          <p:nvPr/>
        </p:nvSpPr>
        <p:spPr>
          <a:xfrm>
            <a:off x="6540670" y="1199663"/>
            <a:ext cx="4824245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Je ontwikkelde je eigen app, op je eigen laptop.</a:t>
            </a:r>
          </a:p>
          <a:p>
            <a:r>
              <a:rPr lang="nl-NL" sz="1400" dirty="0"/>
              <a:t>Jij bouwde, testte en bekeek je app. </a:t>
            </a:r>
          </a:p>
          <a:p>
            <a:r>
              <a:rPr lang="nl-NL" sz="1400" dirty="0"/>
              <a:t>Je maakte gebruik van beschikbare </a:t>
            </a:r>
            <a:r>
              <a:rPr lang="nl-NL" sz="1400" dirty="0" err="1"/>
              <a:t>APIs</a:t>
            </a:r>
            <a:r>
              <a:rPr lang="nl-NL" sz="1400" dirty="0"/>
              <a:t>.</a:t>
            </a:r>
          </a:p>
        </p:txBody>
      </p:sp>
      <p:sp>
        <p:nvSpPr>
          <p:cNvPr id="2063" name="Tekstvak 2062"/>
          <p:cNvSpPr txBox="1"/>
          <p:nvPr/>
        </p:nvSpPr>
        <p:spPr>
          <a:xfrm>
            <a:off x="2344961" y="2983059"/>
            <a:ext cx="141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ontwikkelen</a:t>
            </a:r>
          </a:p>
        </p:txBody>
      </p:sp>
      <p:sp>
        <p:nvSpPr>
          <p:cNvPr id="50" name="Tekstvak 49"/>
          <p:cNvSpPr txBox="1"/>
          <p:nvPr/>
        </p:nvSpPr>
        <p:spPr>
          <a:xfrm>
            <a:off x="4289739" y="3202190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/>
              <a:t>compile</a:t>
            </a:r>
            <a:r>
              <a:rPr lang="nl-NL" sz="1600" dirty="0"/>
              <a:t> + run</a:t>
            </a:r>
          </a:p>
        </p:txBody>
      </p:sp>
      <p:sp>
        <p:nvSpPr>
          <p:cNvPr id="51" name="Tekstvak 50"/>
          <p:cNvSpPr txBox="1"/>
          <p:nvPr/>
        </p:nvSpPr>
        <p:spPr>
          <a:xfrm>
            <a:off x="2002577" y="4525987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gebruik</a:t>
            </a:r>
          </a:p>
        </p:txBody>
      </p:sp>
    </p:spTree>
    <p:extLst>
      <p:ext uri="{BB962C8B-B14F-4D97-AF65-F5344CB8AC3E}">
        <p14:creationId xmlns:p14="http://schemas.microsoft.com/office/powerpoint/2010/main" val="1670380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WebStorm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editor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023" y="2109546"/>
            <a:ext cx="8087096" cy="520339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30264" y="1566757"/>
            <a:ext cx="2798193" cy="845274"/>
          </a:xfrm>
          <a:prstGeom prst="wedgeRoundRectCallout">
            <a:avLst>
              <a:gd name="adj1" fmla="val 136826"/>
              <a:gd name="adj2" fmla="val 1041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 basis </a:t>
            </a:r>
            <a:r>
              <a:rPr lang="en-US"/>
              <a:t>van IntelliJ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4043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5036" y="0"/>
            <a:ext cx="5622965" cy="1143000"/>
          </a:xfrm>
        </p:spPr>
        <p:txBody>
          <a:bodyPr>
            <a:normAutofit/>
          </a:bodyPr>
          <a:lstStyle/>
          <a:p>
            <a:r>
              <a:rPr lang="en-US" dirty="0" err="1"/>
              <a:t>MyFirstRESTFul</a:t>
            </a:r>
            <a:r>
              <a:rPr lang="en-US" dirty="0"/>
              <a:t>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520" y="1423787"/>
            <a:ext cx="8051470" cy="557638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61508" y="483509"/>
            <a:ext cx="2798193" cy="845274"/>
          </a:xfrm>
          <a:prstGeom prst="wedgeRoundRectCallout">
            <a:avLst>
              <a:gd name="adj1" fmla="val 26060"/>
              <a:gd name="adj2" fmla="val 12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in </a:t>
            </a:r>
            <a:r>
              <a:rPr lang="en-US" i="1" dirty="0" err="1"/>
              <a:t>Webstorm</a:t>
            </a:r>
            <a:r>
              <a:rPr lang="en-US" dirty="0"/>
              <a:t> an </a:t>
            </a:r>
            <a:r>
              <a:rPr lang="en-US" b="1" dirty="0"/>
              <a:t>empty project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117772" y="3366706"/>
            <a:ext cx="2798193" cy="845274"/>
          </a:xfrm>
          <a:prstGeom prst="wedgeRoundRectCallout">
            <a:avLst>
              <a:gd name="adj1" fmla="val -73248"/>
              <a:gd name="adj2" fmla="val 22354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CLI,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0543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185" y="2033343"/>
            <a:ext cx="4596575" cy="108030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753526" y="2033342"/>
            <a:ext cx="3486963" cy="845274"/>
          </a:xfrm>
          <a:prstGeom prst="wedgeRoundRectCallout">
            <a:avLst>
              <a:gd name="adj1" fmla="val -64069"/>
              <a:gd name="adj2" fmla="val 254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br>
              <a:rPr lang="en-US" dirty="0"/>
            </a:b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</a:t>
            </a:r>
            <a:r>
              <a:rPr lang="en-US" dirty="0"/>
              <a:t> project </a:t>
            </a:r>
            <a:r>
              <a:rPr lang="en-US" dirty="0" err="1"/>
              <a:t>aan</a:t>
            </a:r>
            <a:r>
              <a:rPr lang="en-US" dirty="0"/>
              <a:t>. </a:t>
            </a:r>
            <a:r>
              <a:rPr lang="en-US" dirty="0" err="1"/>
              <a:t>Beantwoord</a:t>
            </a:r>
            <a:r>
              <a:rPr lang="en-US" dirty="0"/>
              <a:t> de </a:t>
            </a:r>
            <a:r>
              <a:rPr lang="en-US" dirty="0" err="1"/>
              <a:t>vragen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745" y="3741717"/>
            <a:ext cx="4582391" cy="215919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993506" y="3729348"/>
            <a:ext cx="3486963" cy="845274"/>
          </a:xfrm>
          <a:prstGeom prst="wedgeRoundRectCallout">
            <a:avLst>
              <a:gd name="adj1" fmla="val -68497"/>
              <a:gd name="adj2" fmla="val 549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br>
              <a:rPr lang="en-US" dirty="0"/>
            </a:br>
            <a:r>
              <a:rPr lang="en-US" dirty="0" err="1"/>
              <a:t>Resultaat</a:t>
            </a:r>
            <a:r>
              <a:rPr lang="en-US" dirty="0"/>
              <a:t> is </a:t>
            </a:r>
            <a:r>
              <a:rPr lang="en-US" i="1" dirty="0" err="1"/>
              <a:t>package.json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info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/>
              <a:t>dependencies</a:t>
            </a:r>
            <a:r>
              <a:rPr lang="en-US" dirty="0"/>
              <a:t> </a:t>
            </a:r>
            <a:r>
              <a:rPr lang="en-US" dirty="0" err="1"/>
              <a:t>staan</a:t>
            </a:r>
            <a:endParaRPr lang="en-US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Initialiseer</a:t>
            </a:r>
            <a:r>
              <a:rPr lang="en-US" dirty="0"/>
              <a:t> new project</a:t>
            </a:r>
          </a:p>
        </p:txBody>
      </p:sp>
    </p:spTree>
    <p:extLst>
      <p:ext uri="{BB962C8B-B14F-4D97-AF65-F5344CB8AC3E}">
        <p14:creationId xmlns:p14="http://schemas.microsoft.com/office/powerpoint/2010/main" val="2814745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source file toe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350" y="1557812"/>
            <a:ext cx="786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216" y="4280395"/>
            <a:ext cx="4381500" cy="157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8333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onderstaande</a:t>
            </a:r>
            <a:r>
              <a:rPr lang="en-US" dirty="0"/>
              <a:t> code toe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550" y="1658340"/>
            <a:ext cx="6578600" cy="46101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723838" y="1534578"/>
            <a:ext cx="3486963" cy="845274"/>
          </a:xfrm>
          <a:prstGeom prst="wedgeRoundRectCallout">
            <a:avLst>
              <a:gd name="adj1" fmla="val -86206"/>
              <a:gd name="adj2" fmla="val 451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Require</a:t>
            </a:r>
            <a:r>
              <a:rPr lang="en-US" dirty="0"/>
              <a:t> </a:t>
            </a:r>
            <a:r>
              <a:rPr lang="en-US" dirty="0" err="1"/>
              <a:t>betekent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externe</a:t>
            </a:r>
            <a:r>
              <a:rPr lang="en-US" dirty="0"/>
              <a:t> files / libraries</a:t>
            </a:r>
            <a:endParaRPr lang="en-US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030617" y="2620554"/>
            <a:ext cx="3486963" cy="845274"/>
          </a:xfrm>
          <a:prstGeom prst="wedgeRoundRectCallout">
            <a:avLst>
              <a:gd name="adj1" fmla="val -102212"/>
              <a:gd name="adj2" fmla="val -68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gebruiken</a:t>
            </a:r>
            <a:r>
              <a:rPr lang="en-US" dirty="0"/>
              <a:t> het </a:t>
            </a:r>
            <a:r>
              <a:rPr lang="en-US" b="1" dirty="0"/>
              <a:t>express</a:t>
            </a:r>
            <a:r>
              <a:rPr lang="en-US" dirty="0"/>
              <a:t> framework. </a:t>
            </a:r>
            <a:r>
              <a:rPr lang="en-US" dirty="0" err="1"/>
              <a:t>Discussie</a:t>
            </a:r>
            <a:r>
              <a:rPr lang="en-US" dirty="0"/>
              <a:t> </a:t>
            </a:r>
            <a:r>
              <a:rPr lang="en-US" dirty="0" err="1"/>
              <a:t>hierover</a:t>
            </a:r>
            <a:r>
              <a:rPr lang="en-US" dirty="0"/>
              <a:t> later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030617" y="3589590"/>
            <a:ext cx="3486963" cy="519272"/>
          </a:xfrm>
          <a:prstGeom prst="wedgeRoundRectCallout">
            <a:avLst>
              <a:gd name="adj1" fmla="val -74286"/>
              <a:gd name="adj2" fmla="val -363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Catch all rule: log all requests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030617" y="5036400"/>
            <a:ext cx="3486963" cy="519272"/>
          </a:xfrm>
          <a:prstGeom prst="wedgeRoundRectCallout">
            <a:avLst>
              <a:gd name="adj1" fmla="val -72583"/>
              <a:gd name="adj2" fmla="val -4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b="1" dirty="0"/>
              <a:t>GET /</a:t>
            </a:r>
            <a:r>
              <a:rPr lang="en-US" b="1" dirty="0" err="1"/>
              <a:t>api</a:t>
            </a:r>
            <a:r>
              <a:rPr lang="en-US" b="1" dirty="0"/>
              <a:t>/v1/hello </a:t>
            </a:r>
            <a:r>
              <a:rPr lang="en-US" dirty="0"/>
              <a:t>endpoint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472194" y="6212937"/>
            <a:ext cx="2738606" cy="519272"/>
          </a:xfrm>
          <a:prstGeom prst="wedgeRoundRectCallout">
            <a:avLst>
              <a:gd name="adj1" fmla="val -73017"/>
              <a:gd name="adj2" fmla="val -660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Startpoint</a:t>
            </a:r>
            <a:r>
              <a:rPr lang="en-US" dirty="0"/>
              <a:t> van de server</a:t>
            </a:r>
          </a:p>
        </p:txBody>
      </p:sp>
    </p:spTree>
    <p:extLst>
      <p:ext uri="{BB962C8B-B14F-4D97-AF65-F5344CB8AC3E}">
        <p14:creationId xmlns:p14="http://schemas.microsoft.com/office/powerpoint/2010/main" val="417227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de </a:t>
            </a:r>
            <a:r>
              <a:rPr lang="en-US" dirty="0" err="1"/>
              <a:t>benodigde</a:t>
            </a:r>
            <a:r>
              <a:rPr lang="en-US" dirty="0"/>
              <a:t> libs </a:t>
            </a:r>
            <a:r>
              <a:rPr lang="en-US" dirty="0" err="1"/>
              <a:t>installeren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63444"/>
            <a:ext cx="9144000" cy="207232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527896" y="3966853"/>
            <a:ext cx="3486963" cy="845274"/>
          </a:xfrm>
          <a:prstGeom prst="wedgeRoundRectCallout">
            <a:avLst>
              <a:gd name="adj1" fmla="val -55896"/>
              <a:gd name="adj2" fmla="val -2302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mr-IN" b="1" dirty="0"/>
              <a:t>–</a:t>
            </a:r>
            <a:r>
              <a:rPr lang="en-US" b="1" dirty="0"/>
              <a:t>save express</a:t>
            </a:r>
            <a:br>
              <a:rPr lang="en-US" b="1" dirty="0"/>
            </a:br>
            <a:r>
              <a:rPr lang="en-US" dirty="0"/>
              <a:t>De --save </a:t>
            </a:r>
            <a:r>
              <a:rPr lang="en-US" dirty="0" err="1"/>
              <a:t>voegt</a:t>
            </a:r>
            <a:r>
              <a:rPr lang="en-US" dirty="0"/>
              <a:t> express toe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i="1" dirty="0" err="1"/>
              <a:t>package.json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270" y="4181579"/>
            <a:ext cx="4335715" cy="235679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080387">
            <a:off x="4042464" y="5917582"/>
            <a:ext cx="651476" cy="413494"/>
          </a:xfrm>
          <a:prstGeom prst="leftArrow">
            <a:avLst>
              <a:gd name="adj1" fmla="val 50000"/>
              <a:gd name="adj2" fmla="val 60327"/>
            </a:avLst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719" y="155975"/>
            <a:ext cx="8229600" cy="1143000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en</a:t>
            </a:r>
            <a:r>
              <a:rPr lang="en-US" dirty="0"/>
              <a:t> test de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720" y="3228050"/>
            <a:ext cx="5499487" cy="3714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706" y="1547513"/>
            <a:ext cx="5270500" cy="16002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919781" y="1229207"/>
            <a:ext cx="3665092" cy="845274"/>
          </a:xfrm>
          <a:prstGeom prst="wedgeRoundRectCallout">
            <a:avLst>
              <a:gd name="adj1" fmla="val -63114"/>
              <a:gd name="adj2" fmla="val 5214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Node </a:t>
            </a:r>
            <a:r>
              <a:rPr lang="en-US" b="1" dirty="0" err="1"/>
              <a:t>index.js</a:t>
            </a:r>
            <a:br>
              <a:rPr lang="en-US" b="1" dirty="0"/>
            </a:br>
            <a:r>
              <a:rPr lang="en-US" sz="1600" dirty="0"/>
              <a:t>Run de server (</a:t>
            </a:r>
            <a:r>
              <a:rPr lang="en-US" sz="1600" dirty="0" err="1"/>
              <a:t>zie</a:t>
            </a:r>
            <a:r>
              <a:rPr lang="en-US" sz="1600" dirty="0"/>
              <a:t> je de </a:t>
            </a:r>
            <a:r>
              <a:rPr lang="en-US" sz="1600" dirty="0" err="1"/>
              <a:t>console.log</a:t>
            </a:r>
            <a:r>
              <a:rPr lang="en-US" sz="1600" dirty="0"/>
              <a:t>?)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656544" y="4862725"/>
            <a:ext cx="3665092" cy="845274"/>
          </a:xfrm>
          <a:prstGeom prst="wedgeRoundRectCallout">
            <a:avLst>
              <a:gd name="adj1" fmla="val -80935"/>
              <a:gd name="adj2" fmla="val 451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POSTMAN</a:t>
            </a:r>
            <a:br>
              <a:rPr lang="en-US" b="1" dirty="0"/>
            </a:br>
            <a:r>
              <a:rPr lang="en-US" sz="1600" dirty="0"/>
              <a:t>request </a:t>
            </a:r>
            <a:r>
              <a:rPr lang="en-US" sz="1600"/>
              <a:t>&amp; response</a:t>
            </a:r>
            <a:endParaRPr lang="en-US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656544" y="3554646"/>
            <a:ext cx="3665092" cy="845274"/>
          </a:xfrm>
          <a:prstGeom prst="wedgeRoundRectCallout">
            <a:avLst>
              <a:gd name="adj1" fmla="val -129537"/>
              <a:gd name="adj2" fmla="val -1431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b="1" dirty="0" err="1"/>
              <a:t>catch’m</a:t>
            </a:r>
            <a:r>
              <a:rPr lang="en-US" b="1" dirty="0"/>
              <a:t> all </a:t>
            </a:r>
            <a:r>
              <a:rPr lang="en-US" dirty="0"/>
              <a:t>rule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771" y="4071746"/>
            <a:ext cx="3307744" cy="975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68317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Test-spec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1738271"/>
            <a:ext cx="4697707" cy="427064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824778" y="1929851"/>
            <a:ext cx="3665092" cy="845274"/>
          </a:xfrm>
          <a:prstGeom prst="wedgeRoundRectCallout">
            <a:avLst>
              <a:gd name="adj1" fmla="val -88387"/>
              <a:gd name="adj2" fmla="val 395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Mocha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b="1" dirty="0" err="1"/>
              <a:t>automatisch</a:t>
            </a:r>
            <a:r>
              <a:rPr lang="en-US" b="1" dirty="0"/>
              <a:t> </a:t>
            </a:r>
            <a:r>
              <a:rPr lang="en-US" b="1" dirty="0" err="1"/>
              <a:t>starten</a:t>
            </a:r>
            <a:endParaRPr lang="en-US" sz="16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824778" y="2864701"/>
            <a:ext cx="3665092" cy="845274"/>
          </a:xfrm>
          <a:prstGeom prst="wedgeRoundRectCallout">
            <a:avLst>
              <a:gd name="adj1" fmla="val -65058"/>
              <a:gd name="adj2" fmla="val 521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test </a:t>
            </a:r>
            <a:r>
              <a:rPr lang="en-US" dirty="0" err="1"/>
              <a:t>beschrijving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i="1" dirty="0" err="1"/>
              <a:t>bijna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Engels </a:t>
            </a:r>
            <a:r>
              <a:rPr lang="en-US" dirty="0" err="1"/>
              <a:t>verhaal</a:t>
            </a:r>
            <a:endParaRPr lang="en-US" sz="1600" b="1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824778" y="5586276"/>
            <a:ext cx="3665092" cy="845274"/>
          </a:xfrm>
          <a:prstGeom prst="wedgeRoundRectCallout">
            <a:avLst>
              <a:gd name="adj1" fmla="val -87091"/>
              <a:gd name="adj2" fmla="val -433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.get </a:t>
            </a:r>
            <a:r>
              <a:rPr lang="en-US" dirty="0" err="1"/>
              <a:t>en</a:t>
            </a:r>
            <a:r>
              <a:rPr lang="en-US" dirty="0"/>
              <a:t> .end </a:t>
            </a:r>
            <a:r>
              <a:rPr lang="en-US" dirty="0" err="1"/>
              <a:t>heten</a:t>
            </a:r>
            <a:r>
              <a:rPr lang="en-US" dirty="0"/>
              <a:t> &lt;</a:t>
            </a:r>
            <a:r>
              <a:rPr lang="en-US" dirty="0" err="1"/>
              <a:t>vergeten</a:t>
            </a:r>
            <a:r>
              <a:rPr lang="en-US" dirty="0"/>
              <a:t>&gt;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88606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 err="1"/>
              <a:t>draaien</a:t>
            </a:r>
            <a:r>
              <a:rPr lang="en-US" dirty="0"/>
              <a:t> van de test(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816" y="1659994"/>
            <a:ext cx="4737100" cy="257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4480451"/>
            <a:ext cx="9144000" cy="1720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545708" y="3936636"/>
            <a:ext cx="3665092" cy="845274"/>
          </a:xfrm>
          <a:prstGeom prst="wedgeRoundRectCallout">
            <a:avLst>
              <a:gd name="adj1" fmla="val 17240"/>
              <a:gd name="adj2" fmla="val 1195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Oeps</a:t>
            </a: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 Test fail !</a:t>
            </a:r>
            <a:endParaRPr lang="en-US" sz="1600" b="1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545708" y="2254500"/>
            <a:ext cx="3665092" cy="845274"/>
          </a:xfrm>
          <a:prstGeom prst="wedgeRoundRectCallout">
            <a:avLst>
              <a:gd name="adj1" fmla="val -122733"/>
              <a:gd name="adj2" fmla="val 1476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Yes, codebase is still fine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12605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4" name="Magnetische schijf 3"/>
          <p:cNvSpPr/>
          <p:nvPr/>
        </p:nvSpPr>
        <p:spPr bwMode="auto">
          <a:xfrm>
            <a:off x="2711624" y="2780928"/>
            <a:ext cx="792088" cy="542978"/>
          </a:xfrm>
          <a:prstGeom prst="flowChartMagneticDisk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207569" y="4005064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MySQL</a:t>
            </a:r>
            <a:r>
              <a:rPr lang="nl-NL" dirty="0"/>
              <a:t>, </a:t>
            </a:r>
            <a:r>
              <a:rPr lang="nl-NL" dirty="0" err="1"/>
              <a:t>mongoDB</a:t>
            </a:r>
            <a:endParaRPr lang="nl-NL" dirty="0"/>
          </a:p>
        </p:txBody>
      </p:sp>
      <p:sp>
        <p:nvSpPr>
          <p:cNvPr id="6" name="Afgeronde rechthoek 5"/>
          <p:cNvSpPr/>
          <p:nvPr/>
        </p:nvSpPr>
        <p:spPr bwMode="auto">
          <a:xfrm>
            <a:off x="1919536" y="2348880"/>
            <a:ext cx="3096344" cy="302418"/>
          </a:xfrm>
          <a:prstGeom prst="roundRect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855641" y="1916832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Node Server</a:t>
            </a:r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6023992" y="1556792"/>
            <a:ext cx="0" cy="4464496"/>
          </a:xfrm>
          <a:prstGeom prst="lin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073" y="2492896"/>
            <a:ext cx="3774423" cy="1981572"/>
          </a:xfrm>
          <a:prstGeom prst="rect">
            <a:avLst/>
          </a:prstGeom>
        </p:spPr>
      </p:pic>
      <p:cxnSp>
        <p:nvCxnSpPr>
          <p:cNvPr id="14" name="Rechte verbindingslijn met pijl 13"/>
          <p:cNvCxnSpPr/>
          <p:nvPr/>
        </p:nvCxnSpPr>
        <p:spPr bwMode="auto">
          <a:xfrm>
            <a:off x="5087888" y="3717032"/>
            <a:ext cx="1656184" cy="0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Rechte verbindingslijn met pijl 15"/>
          <p:cNvCxnSpPr/>
          <p:nvPr/>
        </p:nvCxnSpPr>
        <p:spPr bwMode="auto">
          <a:xfrm flipH="1">
            <a:off x="5159896" y="2924944"/>
            <a:ext cx="1512168" cy="0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kstvak 21"/>
          <p:cNvSpPr txBox="1"/>
          <p:nvPr/>
        </p:nvSpPr>
        <p:spPr>
          <a:xfrm>
            <a:off x="4511824" y="908720"/>
            <a:ext cx="320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Handson</a:t>
            </a:r>
            <a:r>
              <a:rPr lang="nl-NL" b="1" dirty="0"/>
              <a:t>: </a:t>
            </a:r>
            <a:r>
              <a:rPr lang="nl-NL" b="1" dirty="0" err="1"/>
              <a:t>RESTful</a:t>
            </a:r>
            <a:r>
              <a:rPr lang="nl-NL" b="1" dirty="0"/>
              <a:t> server maken</a:t>
            </a:r>
          </a:p>
        </p:txBody>
      </p:sp>
      <p:sp>
        <p:nvSpPr>
          <p:cNvPr id="23" name="Tekstvak 22"/>
          <p:cNvSpPr txBox="1"/>
          <p:nvPr/>
        </p:nvSpPr>
        <p:spPr>
          <a:xfrm>
            <a:off x="6096001" y="2564904"/>
            <a:ext cx="90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request</a:t>
            </a:r>
            <a:endParaRPr lang="nl-NL" dirty="0"/>
          </a:p>
        </p:txBody>
      </p:sp>
      <p:sp>
        <p:nvSpPr>
          <p:cNvPr id="24" name="Tekstvak 23"/>
          <p:cNvSpPr txBox="1"/>
          <p:nvPr/>
        </p:nvSpPr>
        <p:spPr>
          <a:xfrm>
            <a:off x="5159896" y="3356992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respons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8647667" y="1628800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Ook voor WEB</a:t>
            </a:r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217" y="1844824"/>
            <a:ext cx="2338749" cy="608246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784" y="2420888"/>
            <a:ext cx="798736" cy="798736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4655840" y="6093296"/>
            <a:ext cx="290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Realworld</a:t>
            </a:r>
            <a:r>
              <a:rPr lang="nl-NL" dirty="0"/>
              <a:t> productie systeem</a:t>
            </a:r>
          </a:p>
        </p:txBody>
      </p:sp>
      <p:sp>
        <p:nvSpPr>
          <p:cNvPr id="8" name="Pijl omhoog 7"/>
          <p:cNvSpPr/>
          <p:nvPr/>
        </p:nvSpPr>
        <p:spPr bwMode="auto">
          <a:xfrm>
            <a:off x="8688288" y="4797153"/>
            <a:ext cx="360040" cy="363219"/>
          </a:xfrm>
          <a:prstGeom prst="upArrow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927649" y="5733256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focus</a:t>
            </a:r>
          </a:p>
        </p:txBody>
      </p:sp>
      <p:sp>
        <p:nvSpPr>
          <p:cNvPr id="20" name="Pijl omhoog 19"/>
          <p:cNvSpPr/>
          <p:nvPr/>
        </p:nvSpPr>
        <p:spPr bwMode="auto">
          <a:xfrm>
            <a:off x="3224064" y="5021561"/>
            <a:ext cx="360040" cy="363219"/>
          </a:xfrm>
          <a:prstGeom prst="upArrow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8328249" y="5661248"/>
            <a:ext cx="13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Paul de Mast</a:t>
            </a:r>
          </a:p>
        </p:txBody>
      </p:sp>
    </p:spTree>
    <p:extLst>
      <p:ext uri="{BB962C8B-B14F-4D97-AF65-F5344CB8AC3E}">
        <p14:creationId xmlns:p14="http://schemas.microsoft.com/office/powerpoint/2010/main" val="231106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Afbeelding 204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818" y="1882239"/>
            <a:ext cx="1076060" cy="1240762"/>
          </a:xfrm>
          <a:prstGeom prst="rect">
            <a:avLst/>
          </a:prstGeom>
        </p:spPr>
      </p:pic>
      <p:pic>
        <p:nvPicPr>
          <p:cNvPr id="2052" name="Picture 4" descr="Afbeeldingsresultaat voor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16" y="2806186"/>
            <a:ext cx="4303133" cy="28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644" y="4516621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8119" y="2764760"/>
            <a:ext cx="2227199" cy="91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person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61" y="1368000"/>
            <a:ext cx="1069880" cy="10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328" y="2052536"/>
            <a:ext cx="2857500" cy="1600200"/>
          </a:xfrm>
          <a:prstGeom prst="rect">
            <a:avLst/>
          </a:prstGeom>
        </p:spPr>
      </p:pic>
      <p:pic>
        <p:nvPicPr>
          <p:cNvPr id="2056" name="Picture 8" descr="Afbeeldingsresultaat voor bol log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60" y="3311593"/>
            <a:ext cx="2713484" cy="8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ontwikkeling in project</a:t>
            </a:r>
            <a:endParaRPr lang="nl-NL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9261902" y="4054727"/>
            <a:ext cx="27879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/>
              <a:t>randomuser.me/</a:t>
            </a:r>
            <a:r>
              <a:rPr lang="nl-NL" b="1" dirty="0" err="1"/>
              <a:t>api</a:t>
            </a:r>
            <a:endParaRPr lang="nl-NL" b="1" dirty="0"/>
          </a:p>
        </p:txBody>
      </p:sp>
      <p:pic>
        <p:nvPicPr>
          <p:cNvPr id="2058" name="Picture 10" descr="Afbeeldingsresultaat voor jso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947" y="4424059"/>
            <a:ext cx="1481759" cy="5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Boog 2056"/>
          <p:cNvSpPr/>
          <p:nvPr/>
        </p:nvSpPr>
        <p:spPr>
          <a:xfrm rot="3072038">
            <a:off x="635300" y="616057"/>
            <a:ext cx="3534116" cy="5572547"/>
          </a:xfrm>
          <a:prstGeom prst="arc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432" y="966523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fbeeldingsresultaat voor person 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76" y="2789517"/>
            <a:ext cx="1287255" cy="12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921" y="4164351"/>
            <a:ext cx="1211118" cy="121111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600" y="886116"/>
            <a:ext cx="535398" cy="1016824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163" y="2303677"/>
            <a:ext cx="653994" cy="1242060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596" y="4137190"/>
            <a:ext cx="502656" cy="954641"/>
          </a:xfrm>
          <a:prstGeom prst="rect">
            <a:avLst/>
          </a:prstGeom>
        </p:spPr>
      </p:pic>
      <p:pic>
        <p:nvPicPr>
          <p:cNvPr id="31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49" y="5656556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" y="5375469"/>
            <a:ext cx="971383" cy="971383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03" y="5694378"/>
            <a:ext cx="472676" cy="897702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 flipH="1">
            <a:off x="2114480" y="1482552"/>
            <a:ext cx="841186" cy="173928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>
            <a:cxnSpLocks/>
          </p:cNvCxnSpPr>
          <p:nvPr/>
        </p:nvCxnSpPr>
        <p:spPr>
          <a:xfrm rot="5400000" flipH="1" flipV="1">
            <a:off x="2782902" y="5193380"/>
            <a:ext cx="1019937" cy="943169"/>
          </a:xfrm>
          <a:prstGeom prst="curvedConnector3">
            <a:avLst>
              <a:gd name="adj1" fmla="val -11248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>
            <a:cxnSpLocks/>
          </p:cNvCxnSpPr>
          <p:nvPr/>
        </p:nvCxnSpPr>
        <p:spPr>
          <a:xfrm flipH="1" flipV="1">
            <a:off x="2396795" y="3473507"/>
            <a:ext cx="305761" cy="971581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Afbeelding 20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3078" y="1281628"/>
            <a:ext cx="857250" cy="638175"/>
          </a:xfrm>
          <a:prstGeom prst="rect">
            <a:avLst/>
          </a:prstGeom>
        </p:spPr>
      </p:pic>
      <p:sp>
        <p:nvSpPr>
          <p:cNvPr id="44" name="Tekstvak 43"/>
          <p:cNvSpPr txBox="1"/>
          <p:nvPr/>
        </p:nvSpPr>
        <p:spPr>
          <a:xfrm>
            <a:off x="4789925" y="5823318"/>
            <a:ext cx="388843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Je ontwikkelt code in een team.</a:t>
            </a:r>
          </a:p>
          <a:p>
            <a:r>
              <a:rPr lang="nl-NL" dirty="0"/>
              <a:t>Samenwerken dus! </a:t>
            </a:r>
          </a:p>
        </p:txBody>
      </p:sp>
    </p:spTree>
    <p:extLst>
      <p:ext uri="{BB962C8B-B14F-4D97-AF65-F5344CB8AC3E}">
        <p14:creationId xmlns:p14="http://schemas.microsoft.com/office/powerpoint/2010/main" val="2368992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639616" y="404665"/>
            <a:ext cx="6780212" cy="885825"/>
          </a:xfrm>
        </p:spPr>
        <p:txBody>
          <a:bodyPr/>
          <a:lstStyle/>
          <a:p>
            <a:r>
              <a:rPr lang="nl-NL" dirty="0"/>
              <a:t>Specifiek ontwerp vandaag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4" name="Magnetische schijf 3"/>
          <p:cNvSpPr/>
          <p:nvPr/>
        </p:nvSpPr>
        <p:spPr bwMode="auto">
          <a:xfrm>
            <a:off x="2279576" y="2780928"/>
            <a:ext cx="792088" cy="542978"/>
          </a:xfrm>
          <a:prstGeom prst="flowChartMagneticDisk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207569" y="4005064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MySQL</a:t>
            </a:r>
            <a:r>
              <a:rPr lang="nl-NL" dirty="0"/>
              <a:t>, </a:t>
            </a:r>
            <a:r>
              <a:rPr lang="nl-NL" dirty="0" err="1"/>
              <a:t>mongoDB</a:t>
            </a:r>
            <a:endParaRPr lang="nl-NL" dirty="0"/>
          </a:p>
        </p:txBody>
      </p:sp>
      <p:sp>
        <p:nvSpPr>
          <p:cNvPr id="6" name="Afgeronde rechthoek 5"/>
          <p:cNvSpPr/>
          <p:nvPr/>
        </p:nvSpPr>
        <p:spPr bwMode="auto">
          <a:xfrm>
            <a:off x="2063552" y="2348880"/>
            <a:ext cx="1944216" cy="302418"/>
          </a:xfrm>
          <a:prstGeom prst="roundRect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855641" y="1916832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Node Server</a:t>
            </a:r>
          </a:p>
        </p:txBody>
      </p:sp>
      <p:cxnSp>
        <p:nvCxnSpPr>
          <p:cNvPr id="9" name="Rechte verbindingslijn 8"/>
          <p:cNvCxnSpPr/>
          <p:nvPr/>
        </p:nvCxnSpPr>
        <p:spPr bwMode="auto">
          <a:xfrm>
            <a:off x="4295800" y="1268760"/>
            <a:ext cx="0" cy="4968552"/>
          </a:xfrm>
          <a:prstGeom prst="lin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232" y="3212976"/>
            <a:ext cx="2194530" cy="1152128"/>
          </a:xfrm>
          <a:prstGeom prst="rect">
            <a:avLst/>
          </a:prstGeom>
        </p:spPr>
      </p:pic>
      <p:cxnSp>
        <p:nvCxnSpPr>
          <p:cNvPr id="16" name="Rechte verbindingslijn met pijl 15"/>
          <p:cNvCxnSpPr/>
          <p:nvPr/>
        </p:nvCxnSpPr>
        <p:spPr bwMode="auto">
          <a:xfrm flipH="1">
            <a:off x="4583832" y="2564904"/>
            <a:ext cx="2952328" cy="21602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Afbeelding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608" y="5589240"/>
            <a:ext cx="798736" cy="798736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 rot="16200000">
            <a:off x="3697841" y="574337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Time</a:t>
            </a:r>
          </a:p>
        </p:txBody>
      </p:sp>
      <p:cxnSp>
        <p:nvCxnSpPr>
          <p:cNvPr id="25" name="Rechte verbindingslijn met pijl 24"/>
          <p:cNvCxnSpPr/>
          <p:nvPr/>
        </p:nvCxnSpPr>
        <p:spPr bwMode="auto">
          <a:xfrm>
            <a:off x="4583832" y="2996952"/>
            <a:ext cx="3024336" cy="288032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kstvak 31"/>
          <p:cNvSpPr txBox="1"/>
          <p:nvPr/>
        </p:nvSpPr>
        <p:spPr>
          <a:xfrm rot="21328719">
            <a:off x="4482109" y="2287197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POST {name, password}</a:t>
            </a:r>
          </a:p>
        </p:txBody>
      </p:sp>
      <p:sp>
        <p:nvSpPr>
          <p:cNvPr id="33" name="Tekstvak 32"/>
          <p:cNvSpPr txBox="1"/>
          <p:nvPr/>
        </p:nvSpPr>
        <p:spPr>
          <a:xfrm rot="326028">
            <a:off x="5986822" y="2827881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{token | 401}</a:t>
            </a:r>
          </a:p>
        </p:txBody>
      </p:sp>
      <p:cxnSp>
        <p:nvCxnSpPr>
          <p:cNvPr id="34" name="Rechte verbindingslijn met pijl 33"/>
          <p:cNvCxnSpPr/>
          <p:nvPr/>
        </p:nvCxnSpPr>
        <p:spPr bwMode="auto">
          <a:xfrm>
            <a:off x="4655840" y="4077072"/>
            <a:ext cx="3024336" cy="21602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Rechte verbindingslijn met pijl 37"/>
          <p:cNvCxnSpPr/>
          <p:nvPr/>
        </p:nvCxnSpPr>
        <p:spPr bwMode="auto">
          <a:xfrm flipH="1">
            <a:off x="4655840" y="3645024"/>
            <a:ext cx="2952328" cy="21602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kstvak 39"/>
          <p:cNvSpPr txBox="1"/>
          <p:nvPr/>
        </p:nvSpPr>
        <p:spPr>
          <a:xfrm rot="21284775">
            <a:off x="4795045" y="3407199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POST, GET, UPDATE</a:t>
            </a:r>
          </a:p>
        </p:txBody>
      </p:sp>
      <p:sp>
        <p:nvSpPr>
          <p:cNvPr id="41" name="Tekstvak 40"/>
          <p:cNvSpPr txBox="1"/>
          <p:nvPr/>
        </p:nvSpPr>
        <p:spPr>
          <a:xfrm rot="234836">
            <a:off x="6283268" y="43110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{…. | 401}</a:t>
            </a:r>
          </a:p>
        </p:txBody>
      </p:sp>
      <p:cxnSp>
        <p:nvCxnSpPr>
          <p:cNvPr id="42" name="Rechte verbindingslijn met pijl 41"/>
          <p:cNvCxnSpPr/>
          <p:nvPr/>
        </p:nvCxnSpPr>
        <p:spPr bwMode="auto">
          <a:xfrm>
            <a:off x="4727848" y="5733256"/>
            <a:ext cx="3024336" cy="21602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Rechte verbindingslijn met pijl 42"/>
          <p:cNvCxnSpPr/>
          <p:nvPr/>
        </p:nvCxnSpPr>
        <p:spPr bwMode="auto">
          <a:xfrm flipH="1">
            <a:off x="4727848" y="5301208"/>
            <a:ext cx="2952328" cy="21602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kstvak 43"/>
          <p:cNvSpPr txBox="1"/>
          <p:nvPr/>
        </p:nvSpPr>
        <p:spPr>
          <a:xfrm rot="21284775">
            <a:off x="4867053" y="5063383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POST, GET, UPDATE</a:t>
            </a:r>
          </a:p>
        </p:txBody>
      </p:sp>
      <p:sp>
        <p:nvSpPr>
          <p:cNvPr id="45" name="Tekstvak 44"/>
          <p:cNvSpPr txBox="1"/>
          <p:nvPr/>
        </p:nvSpPr>
        <p:spPr>
          <a:xfrm rot="234836">
            <a:off x="6355276" y="59672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{…. | 401}</a:t>
            </a:r>
          </a:p>
        </p:txBody>
      </p:sp>
      <p:cxnSp>
        <p:nvCxnSpPr>
          <p:cNvPr id="46" name="Rechte verbindingslijn 45"/>
          <p:cNvCxnSpPr/>
          <p:nvPr/>
        </p:nvCxnSpPr>
        <p:spPr bwMode="auto">
          <a:xfrm flipH="1">
            <a:off x="5735960" y="4365104"/>
            <a:ext cx="8384" cy="576064"/>
          </a:xfrm>
          <a:prstGeom prst="lin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49" name="Tekstvak 48"/>
          <p:cNvSpPr txBox="1"/>
          <p:nvPr/>
        </p:nvSpPr>
        <p:spPr>
          <a:xfrm>
            <a:off x="7608169" y="1340768"/>
            <a:ext cx="236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JWT = JSON Web Token</a:t>
            </a:r>
          </a:p>
        </p:txBody>
      </p:sp>
      <p:cxnSp>
        <p:nvCxnSpPr>
          <p:cNvPr id="51" name="Rechte verbindingslijn met pijl 50"/>
          <p:cNvCxnSpPr/>
          <p:nvPr/>
        </p:nvCxnSpPr>
        <p:spPr bwMode="auto">
          <a:xfrm flipH="1">
            <a:off x="6528048" y="1700808"/>
            <a:ext cx="2232248" cy="115212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4367809" y="980728"/>
            <a:ext cx="29546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dirty="0"/>
              <a:t>Zo werken alle grote diensten</a:t>
            </a:r>
          </a:p>
        </p:txBody>
      </p:sp>
      <p:sp>
        <p:nvSpPr>
          <p:cNvPr id="8" name="Rechteraccolade 7"/>
          <p:cNvSpPr/>
          <p:nvPr/>
        </p:nvSpPr>
        <p:spPr bwMode="auto">
          <a:xfrm>
            <a:off x="7824192" y="3645025"/>
            <a:ext cx="432048" cy="286557"/>
          </a:xfrm>
          <a:prstGeom prst="rightBrac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nl-NL" sz="1400">
              <a:latin typeface="Verdana" pitchFamily="34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8256241" y="4941168"/>
            <a:ext cx="2290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Hier geven we bij elke </a:t>
            </a:r>
          </a:p>
          <a:p>
            <a:r>
              <a:rPr lang="nl-NL" dirty="0" err="1"/>
              <a:t>request</a:t>
            </a:r>
            <a:r>
              <a:rPr lang="nl-NL" dirty="0"/>
              <a:t> altijd het </a:t>
            </a:r>
          </a:p>
          <a:p>
            <a:r>
              <a:rPr lang="nl-NL" dirty="0"/>
              <a:t>gekregen token mee.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8328248" y="58772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Voordelen?</a:t>
            </a:r>
          </a:p>
        </p:txBody>
      </p:sp>
    </p:spTree>
    <p:extLst>
      <p:ext uri="{BB962C8B-B14F-4D97-AF65-F5344CB8AC3E}">
        <p14:creationId xmlns:p14="http://schemas.microsoft.com/office/powerpoint/2010/main" val="4279688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983" y="1362717"/>
            <a:ext cx="6312310" cy="30942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SourceTree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002095" y="1638720"/>
            <a:ext cx="2015613" cy="530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032" y="1332492"/>
            <a:ext cx="2812026" cy="1464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517" y="4349313"/>
            <a:ext cx="2490571" cy="1477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620" y="4396452"/>
            <a:ext cx="3108324" cy="138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387" y="6103491"/>
            <a:ext cx="7039897" cy="5688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0" name="Oval 9"/>
          <p:cNvSpPr/>
          <p:nvPr/>
        </p:nvSpPr>
        <p:spPr>
          <a:xfrm>
            <a:off x="1861983" y="2555498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2671213" y="4127463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6246317" y="4210780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2767780" y="6139485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9712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Openen</a:t>
            </a:r>
            <a:r>
              <a:rPr lang="en-US" dirty="0"/>
              <a:t> in </a:t>
            </a:r>
            <a:r>
              <a:rPr lang="en-US" dirty="0" err="1"/>
              <a:t>SourceTree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17639"/>
            <a:ext cx="9144000" cy="55319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75489" y="3811649"/>
            <a:ext cx="1704667" cy="1242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1671484"/>
            <a:ext cx="1882877" cy="678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24648" y="5662475"/>
            <a:ext cx="7186152" cy="678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080388" y="4129548"/>
            <a:ext cx="2920181" cy="294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451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17639"/>
            <a:ext cx="9144000" cy="5531957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917291" y="212219"/>
            <a:ext cx="2841522" cy="1046470"/>
          </a:xfrm>
          <a:prstGeom prst="wedgeRoundRectCallout">
            <a:avLst>
              <a:gd name="adj1" fmla="val -37788"/>
              <a:gd name="adj2" fmla="val 1047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Commit</a:t>
            </a:r>
            <a:r>
              <a:rPr lang="en-US" dirty="0"/>
              <a:t> = </a:t>
            </a:r>
            <a:r>
              <a:rPr lang="en-US" dirty="0" err="1"/>
              <a:t>bevriezen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status (van files)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871885" y="212219"/>
            <a:ext cx="2841522" cy="1046470"/>
          </a:xfrm>
          <a:prstGeom prst="wedgeRoundRectCallout">
            <a:avLst>
              <a:gd name="adj1" fmla="val -82079"/>
              <a:gd name="adj2" fmla="val 20437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b="1" dirty="0"/>
              <a:t>Staged Files </a:t>
            </a:r>
            <a:r>
              <a:rPr lang="en-US" dirty="0"/>
              <a:t>in de commit </a:t>
            </a:r>
            <a:r>
              <a:rPr lang="en-US" dirty="0" err="1"/>
              <a:t>meegenomen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905137" y="204180"/>
            <a:ext cx="2841522" cy="1046470"/>
          </a:xfrm>
          <a:prstGeom prst="wedgeRoundRectCallout">
            <a:avLst>
              <a:gd name="adj1" fmla="val -169277"/>
              <a:gd name="adj2" fmla="val 35752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files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beschikbaar</a:t>
            </a:r>
            <a:r>
              <a:rPr lang="en-US" dirty="0"/>
              <a:t> om </a:t>
            </a:r>
            <a:r>
              <a:rPr lang="en-US" dirty="0" err="1"/>
              <a:t>ge</a:t>
            </a:r>
            <a:r>
              <a:rPr lang="en-US" dirty="0"/>
              <a:t>-</a:t>
            </a:r>
            <a:r>
              <a:rPr lang="en-US" b="1" dirty="0"/>
              <a:t>staged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7590505" y="5498852"/>
            <a:ext cx="2841522" cy="1046470"/>
          </a:xfrm>
          <a:prstGeom prst="wedgeRoundRectCallout">
            <a:avLst>
              <a:gd name="adj1" fmla="val -155090"/>
              <a:gd name="adj2" fmla="val 42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b="1" dirty="0"/>
              <a:t>commit</a:t>
            </a:r>
            <a:r>
              <a:rPr lang="en-US" dirty="0"/>
              <a:t> message</a:t>
            </a:r>
          </a:p>
        </p:txBody>
      </p:sp>
    </p:spTree>
    <p:extLst>
      <p:ext uri="{BB962C8B-B14F-4D97-AF65-F5344CB8AC3E}">
        <p14:creationId xmlns:p14="http://schemas.microsoft.com/office/powerpoint/2010/main" val="1392573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678" y="1508597"/>
            <a:ext cx="9144000" cy="553195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659627" y="204180"/>
            <a:ext cx="2841522" cy="1046470"/>
          </a:xfrm>
          <a:prstGeom prst="wedgeRoundRectCallout">
            <a:avLst>
              <a:gd name="adj1" fmla="val -15297"/>
              <a:gd name="adj2" fmla="val 2118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 nu 2 files om </a:t>
            </a:r>
            <a:r>
              <a:rPr lang="en-US" dirty="0" err="1"/>
              <a:t>gecommit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393860" y="670375"/>
            <a:ext cx="2841522" cy="1046470"/>
          </a:xfrm>
          <a:prstGeom prst="wedgeRoundRectCallout">
            <a:avLst>
              <a:gd name="adj1" fmla="val -172737"/>
              <a:gd name="adj2" fmla="val 2739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file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commit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meenemen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7590505" y="5498852"/>
            <a:ext cx="2841522" cy="1046470"/>
          </a:xfrm>
          <a:prstGeom prst="wedgeRoundRectCallout">
            <a:avLst>
              <a:gd name="adj1" fmla="val -150938"/>
              <a:gd name="adj2" fmla="val -2769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b="1" dirty="0"/>
              <a:t>commit</a:t>
            </a:r>
            <a:r>
              <a:rPr lang="en-US" dirty="0"/>
              <a:t> message</a:t>
            </a:r>
          </a:p>
        </p:txBody>
      </p:sp>
      <p:sp>
        <p:nvSpPr>
          <p:cNvPr id="13" name="Left Arrow 12"/>
          <p:cNvSpPr/>
          <p:nvPr/>
        </p:nvSpPr>
        <p:spPr>
          <a:xfrm rot="6399722">
            <a:off x="1650545" y="2335859"/>
            <a:ext cx="651476" cy="4134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63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755" y="1498764"/>
            <a:ext cx="9144000" cy="553195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659627" y="204180"/>
            <a:ext cx="2841522" cy="1046470"/>
          </a:xfrm>
          <a:prstGeom prst="wedgeRoundRectCallout">
            <a:avLst>
              <a:gd name="adj1" fmla="val -15297"/>
              <a:gd name="adj2" fmla="val 2118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(branch). </a:t>
            </a:r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standaard</a:t>
            </a:r>
            <a:r>
              <a:rPr lang="en-US" dirty="0"/>
              <a:t> </a:t>
            </a: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versiebeheer-lijntje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7285705" y="452293"/>
            <a:ext cx="2841522" cy="1046470"/>
          </a:xfrm>
          <a:prstGeom prst="wedgeRoundRectCallout">
            <a:avLst>
              <a:gd name="adj1" fmla="val -22564"/>
              <a:gd name="adj2" fmla="val 17524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b="1" dirty="0"/>
              <a:t>HEAD </a:t>
            </a:r>
            <a:r>
              <a:rPr lang="en-US" dirty="0" err="1"/>
              <a:t>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</a:t>
            </a:r>
            <a:r>
              <a:rPr lang="en-US" dirty="0" err="1"/>
              <a:t>wijziging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6399722">
            <a:off x="1798028" y="3122438"/>
            <a:ext cx="651476" cy="41349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91" y="3717494"/>
            <a:ext cx="5476567" cy="33132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9" name="Rounded Rectangular Callout 8"/>
          <p:cNvSpPr/>
          <p:nvPr/>
        </p:nvSpPr>
        <p:spPr>
          <a:xfrm>
            <a:off x="1832302" y="4897908"/>
            <a:ext cx="2841522" cy="1443898"/>
          </a:xfrm>
          <a:prstGeom prst="wedgeRoundRectCallout">
            <a:avLst>
              <a:gd name="adj1" fmla="val 108232"/>
              <a:gd name="adj2" fmla="val -3348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Bij</a:t>
            </a:r>
            <a:r>
              <a:rPr lang="en-US" dirty="0"/>
              <a:t> File Status </a:t>
            </a:r>
            <a:r>
              <a:rPr lang="en-US" dirty="0" err="1"/>
              <a:t>zijn</a:t>
            </a:r>
            <a:r>
              <a:rPr lang="en-US" dirty="0"/>
              <a:t> de source files </a:t>
            </a:r>
            <a:r>
              <a:rPr lang="en-US" dirty="0" err="1"/>
              <a:t>verdwenen</a:t>
            </a:r>
            <a:r>
              <a:rPr lang="en-US" dirty="0"/>
              <a:t>. </a:t>
            </a:r>
            <a:r>
              <a:rPr lang="en-US" dirty="0" err="1"/>
              <a:t>Sinds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commit is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wijziging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0822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530" y="1523354"/>
            <a:ext cx="9686563" cy="586019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123766" y="341832"/>
            <a:ext cx="2841522" cy="1046470"/>
          </a:xfrm>
          <a:prstGeom prst="wedgeRoundRectCallout">
            <a:avLst>
              <a:gd name="adj1" fmla="val -2840"/>
              <a:gd name="adj2" fmla="val 3434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detecteert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veranderingen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6381135" y="452293"/>
            <a:ext cx="3746092" cy="1046470"/>
          </a:xfrm>
          <a:prstGeom prst="wedgeRoundRectCallout">
            <a:avLst>
              <a:gd name="adj1" fmla="val -31442"/>
              <a:gd name="adj2" fmla="val 2663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bijgekomen</a:t>
            </a:r>
            <a:r>
              <a:rPr lang="en-US" dirty="0"/>
              <a:t> (+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groen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391" y="5257536"/>
            <a:ext cx="3797712" cy="1600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Rounded Rectangular Callout 10"/>
          <p:cNvSpPr/>
          <p:nvPr/>
        </p:nvSpPr>
        <p:spPr>
          <a:xfrm>
            <a:off x="7393860" y="5166861"/>
            <a:ext cx="2841522" cy="1046470"/>
          </a:xfrm>
          <a:prstGeom prst="wedgeRoundRectCallout">
            <a:avLst>
              <a:gd name="adj1" fmla="val -123602"/>
              <a:gd name="adj2" fmla="val 484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</a:t>
            </a:r>
            <a:r>
              <a:rPr lang="en-US" dirty="0" err="1"/>
              <a:t>committen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7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663022"/>
            <a:ext cx="9144000" cy="5531957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381135" y="452293"/>
            <a:ext cx="3746092" cy="1046470"/>
          </a:xfrm>
          <a:prstGeom prst="wedgeRoundRectCallout">
            <a:avLst>
              <a:gd name="adj1" fmla="val -26455"/>
              <a:gd name="adj2" fmla="val 16021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veranderd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rood)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wijzigingen</a:t>
            </a:r>
            <a:r>
              <a:rPr lang="en-US" dirty="0"/>
              <a:t> </a:t>
            </a:r>
            <a:r>
              <a:rPr lang="en-US" dirty="0" err="1"/>
              <a:t>sinds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commit)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393860" y="5166861"/>
            <a:ext cx="2841522" cy="1046470"/>
          </a:xfrm>
          <a:prstGeom prst="wedgeRoundRectCallout">
            <a:avLst>
              <a:gd name="adj1" fmla="val -109415"/>
              <a:gd name="adj2" fmla="val -859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committen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02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653" y="499297"/>
            <a:ext cx="8760542" cy="647265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7659329" y="265471"/>
            <a:ext cx="2762866" cy="903912"/>
          </a:xfrm>
          <a:prstGeom prst="wedgeRoundRectCallout">
            <a:avLst>
              <a:gd name="adj1" fmla="val -80589"/>
              <a:gd name="adj2" fmla="val 1429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Het </a:t>
            </a:r>
            <a:r>
              <a:rPr lang="en-US" dirty="0" err="1"/>
              <a:t>resultaat</a:t>
            </a:r>
            <a:r>
              <a:rPr lang="en-US" dirty="0"/>
              <a:t> van de 3 commits</a:t>
            </a:r>
          </a:p>
        </p:txBody>
      </p:sp>
    </p:spTree>
    <p:extLst>
      <p:ext uri="{BB962C8B-B14F-4D97-AF65-F5344CB8AC3E}">
        <p14:creationId xmlns:p14="http://schemas.microsoft.com/office/powerpoint/2010/main" val="2164879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422459"/>
            <a:ext cx="9144000" cy="675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054" y="1539023"/>
            <a:ext cx="3949700" cy="426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1661651" y="166821"/>
            <a:ext cx="3746092" cy="1046470"/>
          </a:xfrm>
          <a:prstGeom prst="wedgeRoundRectCallout">
            <a:avLst>
              <a:gd name="adj1" fmla="val 43886"/>
              <a:gd name="adj2" fmla="val 953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Oude </a:t>
            </a:r>
            <a:r>
              <a:rPr lang="en-US" dirty="0" err="1"/>
              <a:t>versie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106129" y="4114473"/>
            <a:ext cx="3746092" cy="1046470"/>
          </a:xfrm>
          <a:prstGeom prst="wedgeRoundRectCallout">
            <a:avLst>
              <a:gd name="adj1" fmla="val 56747"/>
              <a:gd name="adj2" fmla="val -1620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 is </a:t>
            </a:r>
            <a:r>
              <a:rPr lang="en-US" dirty="0" err="1"/>
              <a:t>een</a:t>
            </a:r>
            <a:r>
              <a:rPr lang="en-US" dirty="0"/>
              <a:t> extra </a:t>
            </a:r>
            <a:r>
              <a:rPr lang="en-US" dirty="0" err="1"/>
              <a:t>aantekening</a:t>
            </a:r>
            <a:r>
              <a:rPr lang="en-US" dirty="0"/>
              <a:t>,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/>
              <a:t>release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1412" y="311815"/>
            <a:ext cx="2128684" cy="2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Afbeelding 204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818" y="1882239"/>
            <a:ext cx="1076060" cy="1240762"/>
          </a:xfrm>
          <a:prstGeom prst="rect">
            <a:avLst/>
          </a:prstGeom>
        </p:spPr>
      </p:pic>
      <p:pic>
        <p:nvPicPr>
          <p:cNvPr id="2052" name="Picture 4" descr="Afbeeldingsresultaat voor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9216" y="2806186"/>
            <a:ext cx="4303133" cy="28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644" y="4516621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8119" y="2764760"/>
            <a:ext cx="2227199" cy="91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person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61" y="1368000"/>
            <a:ext cx="1069880" cy="10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ontwikkeling in project</a:t>
            </a:r>
            <a:endParaRPr lang="nl-NL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9217577" y="4647120"/>
            <a:ext cx="287867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400" b="1" dirty="0"/>
              <a:t>server.herokuapp.com/</a:t>
            </a:r>
            <a:r>
              <a:rPr lang="nl-NL" sz="1400" b="1" dirty="0" err="1"/>
              <a:t>api</a:t>
            </a:r>
            <a:endParaRPr lang="nl-NL" sz="1400" b="1" dirty="0"/>
          </a:p>
        </p:txBody>
      </p:sp>
      <p:pic>
        <p:nvPicPr>
          <p:cNvPr id="2058" name="Picture 10" descr="Afbeeldingsresultaat voor js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0947" y="4424059"/>
            <a:ext cx="1481759" cy="5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432" y="966523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fbeeldingsresultaat voor person ic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76" y="2789517"/>
            <a:ext cx="1287255" cy="12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921" y="4164351"/>
            <a:ext cx="1211118" cy="121111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600" y="886116"/>
            <a:ext cx="535398" cy="1016824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163" y="2303677"/>
            <a:ext cx="653994" cy="1242060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596" y="4137190"/>
            <a:ext cx="502656" cy="954641"/>
          </a:xfrm>
          <a:prstGeom prst="rect">
            <a:avLst/>
          </a:prstGeom>
        </p:spPr>
      </p:pic>
      <p:pic>
        <p:nvPicPr>
          <p:cNvPr id="31" name="Picture 12" descr="Afbeeldingsresultaat voor computercod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49" y="5656556"/>
            <a:ext cx="2514469" cy="103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" y="5375469"/>
            <a:ext cx="971383" cy="971383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03" y="5694378"/>
            <a:ext cx="472676" cy="897702"/>
          </a:xfrm>
          <a:prstGeom prst="rect">
            <a:avLst/>
          </a:prstGeom>
        </p:spPr>
      </p:pic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2955666" y="1482552"/>
            <a:ext cx="4263702" cy="5691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>
            <a:cxnSpLocks/>
          </p:cNvCxnSpPr>
          <p:nvPr/>
        </p:nvCxnSpPr>
        <p:spPr>
          <a:xfrm flipH="1">
            <a:off x="2396796" y="2282371"/>
            <a:ext cx="4822572" cy="1191137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Afbeelding 20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3078" y="1281628"/>
            <a:ext cx="857250" cy="638175"/>
          </a:xfrm>
          <a:prstGeom prst="rect">
            <a:avLst/>
          </a:prstGeom>
        </p:spPr>
      </p:pic>
      <p:cxnSp>
        <p:nvCxnSpPr>
          <p:cNvPr id="38" name="Rechte verbindingslijn 37"/>
          <p:cNvCxnSpPr>
            <a:cxnSpLocks/>
          </p:cNvCxnSpPr>
          <p:nvPr/>
        </p:nvCxnSpPr>
        <p:spPr>
          <a:xfrm flipH="1">
            <a:off x="3357158" y="2522396"/>
            <a:ext cx="3860210" cy="1704762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Rechte verbindingslijn met pijl 2053"/>
          <p:cNvCxnSpPr/>
          <p:nvPr/>
        </p:nvCxnSpPr>
        <p:spPr>
          <a:xfrm flipV="1">
            <a:off x="2855640" y="2806186"/>
            <a:ext cx="4475307" cy="32151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909" y="3678909"/>
            <a:ext cx="2595716" cy="1095969"/>
          </a:xfrm>
          <a:prstGeom prst="rect">
            <a:avLst/>
          </a:prstGeom>
        </p:spPr>
      </p:pic>
      <p:pic>
        <p:nvPicPr>
          <p:cNvPr id="46" name="Picture 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066" y="2916336"/>
            <a:ext cx="2067231" cy="1033616"/>
          </a:xfrm>
          <a:prstGeom prst="rect">
            <a:avLst/>
          </a:prstGeom>
        </p:spPr>
      </p:pic>
      <p:sp>
        <p:nvSpPr>
          <p:cNvPr id="49" name="Rounded Rectangular Callout 12"/>
          <p:cNvSpPr/>
          <p:nvPr/>
        </p:nvSpPr>
        <p:spPr>
          <a:xfrm>
            <a:off x="8936749" y="1009608"/>
            <a:ext cx="1512168" cy="864096"/>
          </a:xfrm>
          <a:prstGeom prst="wedgeRoundRectCallout">
            <a:avLst>
              <a:gd name="adj1" fmla="val -76515"/>
              <a:gd name="adj2" fmla="val 389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in Git repository</a:t>
            </a:r>
            <a:endParaRPr lang="en-US" sz="1600" b="1" dirty="0"/>
          </a:p>
        </p:txBody>
      </p:sp>
      <p:sp>
        <p:nvSpPr>
          <p:cNvPr id="50" name="Rounded Rectangular Callout 12"/>
          <p:cNvSpPr/>
          <p:nvPr/>
        </p:nvSpPr>
        <p:spPr>
          <a:xfrm>
            <a:off x="10280464" y="2124194"/>
            <a:ext cx="1755990" cy="864096"/>
          </a:xfrm>
          <a:prstGeom prst="wedgeRoundRectCallout">
            <a:avLst>
              <a:gd name="adj1" fmla="val -28872"/>
              <a:gd name="adj2" fmla="val 742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API via Nodejs server</a:t>
            </a:r>
            <a:endParaRPr lang="en-US" sz="1600" b="1" dirty="0"/>
          </a:p>
        </p:txBody>
      </p:sp>
      <p:sp>
        <p:nvSpPr>
          <p:cNvPr id="51" name="Rounded Rectangular Callout 12"/>
          <p:cNvSpPr/>
          <p:nvPr/>
        </p:nvSpPr>
        <p:spPr>
          <a:xfrm>
            <a:off x="9453671" y="5451198"/>
            <a:ext cx="1755990" cy="864096"/>
          </a:xfrm>
          <a:prstGeom prst="wedgeRoundRectCallout">
            <a:avLst>
              <a:gd name="adj1" fmla="val 23727"/>
              <a:gd name="adj2" fmla="val -1053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Server in de cloud op Heroku.com</a:t>
            </a:r>
            <a:endParaRPr lang="en-US" sz="1600" b="1" dirty="0"/>
          </a:p>
        </p:txBody>
      </p:sp>
      <p:sp>
        <p:nvSpPr>
          <p:cNvPr id="52" name="Rounded Rectangular Callout 12"/>
          <p:cNvSpPr/>
          <p:nvPr/>
        </p:nvSpPr>
        <p:spPr>
          <a:xfrm>
            <a:off x="5183323" y="966524"/>
            <a:ext cx="1755990" cy="842588"/>
          </a:xfrm>
          <a:prstGeom prst="wedgeRoundRectCallout">
            <a:avLst>
              <a:gd name="adj1" fmla="val 23201"/>
              <a:gd name="adj2" fmla="val 1169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Samenwerken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code via </a:t>
            </a:r>
            <a:r>
              <a:rPr lang="en-US" sz="1600" dirty="0" err="1"/>
              <a:t>gedeelde</a:t>
            </a:r>
            <a:r>
              <a:rPr lang="en-US" sz="1600" dirty="0"/>
              <a:t> repo</a:t>
            </a:r>
            <a:endParaRPr lang="en-US" sz="1600" b="1" dirty="0"/>
          </a:p>
        </p:txBody>
      </p:sp>
      <p:sp>
        <p:nvSpPr>
          <p:cNvPr id="53" name="Rounded Rectangular Callout 12"/>
          <p:cNvSpPr/>
          <p:nvPr/>
        </p:nvSpPr>
        <p:spPr>
          <a:xfrm>
            <a:off x="3819449" y="2328770"/>
            <a:ext cx="1436684" cy="882386"/>
          </a:xfrm>
          <a:prstGeom prst="wedgeRoundRectCallout">
            <a:avLst>
              <a:gd name="adj1" fmla="val -79367"/>
              <a:gd name="adj2" fmla="val -1766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</a:t>
            </a:r>
            <a:endParaRPr lang="en-US" sz="1600" b="1" dirty="0"/>
          </a:p>
        </p:txBody>
      </p:sp>
      <p:sp>
        <p:nvSpPr>
          <p:cNvPr id="54" name="Tekstvak 53"/>
          <p:cNvSpPr txBox="1"/>
          <p:nvPr/>
        </p:nvSpPr>
        <p:spPr>
          <a:xfrm>
            <a:off x="4711798" y="5723964"/>
            <a:ext cx="388843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Je ontwikkelt code in een team.</a:t>
            </a:r>
          </a:p>
          <a:p>
            <a:r>
              <a:rPr lang="nl-NL" dirty="0"/>
              <a:t>Samenwerken dus! </a:t>
            </a:r>
          </a:p>
        </p:txBody>
      </p:sp>
    </p:spTree>
    <p:extLst>
      <p:ext uri="{BB962C8B-B14F-4D97-AF65-F5344CB8AC3E}">
        <p14:creationId xmlns:p14="http://schemas.microsoft.com/office/powerpoint/2010/main" val="3776265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42" y="96173"/>
            <a:ext cx="6543368" cy="1143000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naar</a:t>
            </a:r>
            <a:r>
              <a:rPr lang="en-US" dirty="0"/>
              <a:t> remote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505" y="3448696"/>
            <a:ext cx="5141042" cy="3068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442" y="1216148"/>
            <a:ext cx="3897922" cy="14426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Rounded Rectangular Callout 5"/>
          <p:cNvSpPr/>
          <p:nvPr/>
        </p:nvSpPr>
        <p:spPr>
          <a:xfrm>
            <a:off x="1612491" y="96174"/>
            <a:ext cx="2320414" cy="638917"/>
          </a:xfrm>
          <a:prstGeom prst="wedgeRoundRectCallout">
            <a:avLst>
              <a:gd name="adj1" fmla="val 55578"/>
              <a:gd name="adj2" fmla="val 738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Om later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samenwerken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605660" y="2335833"/>
            <a:ext cx="2320414" cy="638917"/>
          </a:xfrm>
          <a:prstGeom prst="wedgeRoundRectCallout">
            <a:avLst>
              <a:gd name="adj1" fmla="val -94422"/>
              <a:gd name="adj2" fmla="val -385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Registreer</a:t>
            </a:r>
            <a:r>
              <a:rPr lang="en-US" dirty="0"/>
              <a:t>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b="1" dirty="0" err="1"/>
              <a:t>Bitbucket</a:t>
            </a:r>
            <a:r>
              <a:rPr lang="en-US" dirty="0"/>
              <a:t> of </a:t>
            </a:r>
            <a:r>
              <a:rPr lang="en-US" b="1" dirty="0"/>
              <a:t>GitHub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505" y="1848967"/>
            <a:ext cx="2844800" cy="116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9" name="Rounded Rectangular Callout 8"/>
          <p:cNvSpPr/>
          <p:nvPr/>
        </p:nvSpPr>
        <p:spPr>
          <a:xfrm>
            <a:off x="8033363" y="3448697"/>
            <a:ext cx="2320414" cy="638917"/>
          </a:xfrm>
          <a:prstGeom prst="wedgeRoundRectCallout">
            <a:avLst>
              <a:gd name="adj1" fmla="val -94422"/>
              <a:gd name="adj2" fmla="val 1615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b="1" dirty="0"/>
              <a:t>repository</a:t>
            </a:r>
            <a:r>
              <a:rPr lang="en-US" dirty="0"/>
              <a:t> </a:t>
            </a:r>
            <a:r>
              <a:rPr lang="en-US" dirty="0" err="1"/>
              <a:t>aan</a:t>
            </a:r>
            <a:endParaRPr lang="en-US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890386" y="5144761"/>
            <a:ext cx="2320414" cy="1206879"/>
          </a:xfrm>
          <a:prstGeom prst="wedgeRoundRectCallout">
            <a:avLst>
              <a:gd name="adj1" fmla="val -121540"/>
              <a:gd name="adj2" fmla="val -660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is </a:t>
            </a:r>
            <a:r>
              <a:rPr lang="en-US" dirty="0" err="1"/>
              <a:t>straks</a:t>
            </a:r>
            <a:r>
              <a:rPr lang="en-US" dirty="0"/>
              <a:t> </a:t>
            </a:r>
            <a:r>
              <a:rPr lang="en-US" i="1" dirty="0"/>
              <a:t>in sync </a:t>
            </a:r>
            <a:r>
              <a:rPr lang="en-US" dirty="0"/>
              <a:t>met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b="1" dirty="0" err="1"/>
              <a:t>lokale</a:t>
            </a:r>
            <a:r>
              <a:rPr lang="en-US" b="1" dirty="0"/>
              <a:t> repository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gedeeld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4943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810" y="1104340"/>
            <a:ext cx="9144000" cy="5373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42" y="96173"/>
            <a:ext cx="6543368" cy="1143000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naar</a:t>
            </a:r>
            <a:r>
              <a:rPr lang="en-US" dirty="0"/>
              <a:t> remote server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12491" y="96174"/>
            <a:ext cx="2320414" cy="638917"/>
          </a:xfrm>
          <a:prstGeom prst="wedgeRoundRectCallout">
            <a:avLst>
              <a:gd name="adj1" fmla="val 46256"/>
              <a:gd name="adj2" fmla="val 1661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 remote web </a:t>
            </a:r>
            <a:r>
              <a:rPr lang="en-US" dirty="0"/>
              <a:t>interface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1636028" y="6158486"/>
            <a:ext cx="2320414" cy="638917"/>
          </a:xfrm>
          <a:prstGeom prst="wedgeRoundRectCallout">
            <a:avLst>
              <a:gd name="adj1" fmla="val 36087"/>
              <a:gd name="adj2" fmla="val -985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Bitbucket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766441" y="5998757"/>
            <a:ext cx="2320414" cy="638917"/>
          </a:xfrm>
          <a:prstGeom prst="wedgeRoundRectCallout">
            <a:avLst>
              <a:gd name="adj1" fmla="val -49082"/>
              <a:gd name="adj2" fmla="val -2016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Er</a:t>
            </a:r>
            <a:r>
              <a:rPr lang="en-US" dirty="0"/>
              <a:t> is nog </a:t>
            </a:r>
            <a:r>
              <a:rPr lang="en-US" dirty="0" err="1"/>
              <a:t>geen</a:t>
            </a:r>
            <a:r>
              <a:rPr lang="en-US" dirty="0"/>
              <a:t> content </a:t>
            </a:r>
            <a:r>
              <a:rPr lang="en-US" b="1" dirty="0" err="1"/>
              <a:t>gepushed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8859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1612491" y="96174"/>
            <a:ext cx="2320414" cy="638917"/>
          </a:xfrm>
          <a:prstGeom prst="wedgeRoundRectCallout">
            <a:avLst>
              <a:gd name="adj1" fmla="val 40747"/>
              <a:gd name="adj2" fmla="val 204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in </a:t>
            </a:r>
            <a:r>
              <a:rPr lang="en-US" b="1" dirty="0" err="1"/>
              <a:t>Sourcetree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012" y="1995948"/>
            <a:ext cx="8278798" cy="46666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826" y="1432610"/>
            <a:ext cx="4919415" cy="3230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42" y="96173"/>
            <a:ext cx="6543368" cy="1143000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naar</a:t>
            </a:r>
            <a:r>
              <a:rPr lang="en-US" dirty="0"/>
              <a:t> remote server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943719" y="5100586"/>
            <a:ext cx="2277210" cy="1064240"/>
          </a:xfrm>
          <a:prstGeom prst="wedgeRoundRectCallout">
            <a:avLst>
              <a:gd name="adj1" fmla="val 55611"/>
              <a:gd name="adj2" fmla="val -2028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Via </a:t>
            </a:r>
            <a:r>
              <a:rPr lang="en-US" dirty="0" err="1"/>
              <a:t>instellingen</a:t>
            </a:r>
            <a:r>
              <a:rPr lang="en-US" dirty="0"/>
              <a:t> je </a:t>
            </a:r>
            <a:r>
              <a:rPr lang="en-US" dirty="0" err="1"/>
              <a:t>Bitbucket</a:t>
            </a:r>
            <a:r>
              <a:rPr lang="en-US" dirty="0"/>
              <a:t> of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b="1" dirty="0"/>
              <a:t>account </a:t>
            </a:r>
            <a:r>
              <a:rPr lang="en-US" b="1" dirty="0" err="1"/>
              <a:t>koppelen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9177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106" y="4390311"/>
            <a:ext cx="2416891" cy="14850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42" y="96173"/>
            <a:ext cx="6543368" cy="1143000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naar</a:t>
            </a:r>
            <a:r>
              <a:rPr lang="en-US" dirty="0"/>
              <a:t> remote server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612491" y="96174"/>
            <a:ext cx="2320414" cy="638917"/>
          </a:xfrm>
          <a:prstGeom prst="wedgeRoundRectCallout">
            <a:avLst>
              <a:gd name="adj1" fmla="val 46256"/>
              <a:gd name="adj2" fmla="val 1661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in </a:t>
            </a:r>
            <a:r>
              <a:rPr lang="en-US" b="1" dirty="0" err="1"/>
              <a:t>Sourcetree</a:t>
            </a:r>
            <a:endParaRPr lang="en-US" b="1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1636028" y="6158486"/>
            <a:ext cx="2320414" cy="638917"/>
          </a:xfrm>
          <a:prstGeom prst="wedgeRoundRectCallout">
            <a:avLst>
              <a:gd name="adj1" fmla="val 30579"/>
              <a:gd name="adj2" fmla="val -2324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/>
              <a:t>Push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105" y="1628729"/>
            <a:ext cx="3657600" cy="207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962" y="2218027"/>
            <a:ext cx="4344816" cy="22758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3" name="Rounded Rectangular Callout 12"/>
          <p:cNvSpPr/>
          <p:nvPr/>
        </p:nvSpPr>
        <p:spPr>
          <a:xfrm>
            <a:off x="6400801" y="1189555"/>
            <a:ext cx="2692997" cy="638917"/>
          </a:xfrm>
          <a:prstGeom prst="wedgeRoundRectCallout">
            <a:avLst>
              <a:gd name="adj1" fmla="val 41342"/>
              <a:gd name="adj2" fmla="val 18309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Als</a:t>
            </a:r>
            <a:r>
              <a:rPr lang="en-US" dirty="0"/>
              <a:t> je account </a:t>
            </a:r>
            <a:r>
              <a:rPr lang="en-US" dirty="0" err="1"/>
              <a:t>werkt</a:t>
            </a:r>
            <a:r>
              <a:rPr lang="en-US" dirty="0"/>
              <a:t> is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handig</a:t>
            </a:r>
            <a:r>
              <a:rPr lang="en-US" dirty="0"/>
              <a:t> </a:t>
            </a:r>
            <a:r>
              <a:rPr lang="en-US" dirty="0" err="1"/>
              <a:t>bolletje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526" y="4941958"/>
            <a:ext cx="4256548" cy="17647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4" name="Oval 13"/>
          <p:cNvSpPr/>
          <p:nvPr/>
        </p:nvSpPr>
        <p:spPr>
          <a:xfrm>
            <a:off x="4650659" y="1931695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3997223" y="4592468"/>
            <a:ext cx="550606" cy="5506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64823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028" y="1260795"/>
            <a:ext cx="8610226" cy="4766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42" y="96173"/>
            <a:ext cx="6543368" cy="1143000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naar</a:t>
            </a:r>
            <a:r>
              <a:rPr lang="en-US" dirty="0"/>
              <a:t> remote server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759975" y="348215"/>
            <a:ext cx="2320414" cy="638917"/>
          </a:xfrm>
          <a:prstGeom prst="wedgeRoundRectCallout">
            <a:avLst>
              <a:gd name="adj1" fmla="val 58120"/>
              <a:gd name="adj2" fmla="val 3939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</a:t>
            </a:r>
            <a:r>
              <a:rPr lang="en-US" dirty="0"/>
              <a:t> de remote is </a:t>
            </a:r>
            <a:br>
              <a:rPr lang="en-US" dirty="0"/>
            </a:br>
            <a:r>
              <a:rPr lang="en-US" b="1" i="1" dirty="0"/>
              <a:t>in sync </a:t>
            </a:r>
            <a:r>
              <a:rPr lang="en-US" dirty="0"/>
              <a:t>!</a:t>
            </a:r>
            <a:endParaRPr lang="en-US" b="1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009654" y="5707926"/>
            <a:ext cx="2405030" cy="845274"/>
          </a:xfrm>
          <a:prstGeom prst="wedgeRoundRectCallout">
            <a:avLst>
              <a:gd name="adj1" fmla="val 49730"/>
              <a:gd name="adj2" fmla="val -1914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remote </a:t>
            </a:r>
            <a:r>
              <a:rPr lang="en-US" dirty="0" err="1"/>
              <a:t>gaan</a:t>
            </a:r>
            <a:r>
              <a:rPr lang="en-US" dirty="0"/>
              <a:t> we later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deployen</a:t>
            </a:r>
            <a:r>
              <a:rPr lang="en-US" dirty="0"/>
              <a:t> op </a:t>
            </a:r>
            <a:r>
              <a:rPr lang="en-US" dirty="0" err="1"/>
              <a:t>Heroku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587" y="3644090"/>
            <a:ext cx="5160894" cy="29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659" y="1260794"/>
            <a:ext cx="5821417" cy="3222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5900" y="117794"/>
            <a:ext cx="6543368" cy="1143000"/>
          </a:xfrm>
        </p:spPr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?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1754015" y="5530946"/>
            <a:ext cx="2405030" cy="845274"/>
          </a:xfrm>
          <a:prstGeom prst="wedgeRoundRectCallout">
            <a:avLst>
              <a:gd name="adj1" fmla="val 78756"/>
              <a:gd name="adj2" fmla="val -1740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remote </a:t>
            </a:r>
            <a:r>
              <a:rPr lang="en-US" dirty="0" err="1"/>
              <a:t>gaan</a:t>
            </a:r>
            <a:r>
              <a:rPr lang="en-US" dirty="0"/>
              <a:t> we later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deployen</a:t>
            </a:r>
            <a:r>
              <a:rPr lang="en-US" dirty="0"/>
              <a:t> op </a:t>
            </a:r>
            <a:r>
              <a:rPr lang="en-US" b="1" dirty="0" err="1"/>
              <a:t>Heroku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929" y="3140884"/>
            <a:ext cx="5201265" cy="36005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279321">
            <a:off x="5000698" y="3185652"/>
            <a:ext cx="2153264" cy="1002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7900218" y="1522368"/>
            <a:ext cx="2405030" cy="845274"/>
          </a:xfrm>
          <a:prstGeom prst="wedgeRoundRectCallout">
            <a:avLst>
              <a:gd name="adj1" fmla="val -90905"/>
              <a:gd name="adj2" fmla="val 399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bijeenkomst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over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3437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Oh ja, GIT zit ook in elke ontwikkelomgeving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522" y="2034228"/>
            <a:ext cx="6725265" cy="3957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6318455" y="4598230"/>
            <a:ext cx="2343764" cy="357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Aan de slag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84" y="4130809"/>
            <a:ext cx="3373785" cy="16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706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1">
  <a:themeElements>
    <a:clrScheme name="Default Design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7002B"/>
      </a:accent1>
      <a:accent2>
        <a:srgbClr val="C0C0C0"/>
      </a:accent2>
      <a:accent3>
        <a:srgbClr val="FFFFFF"/>
      </a:accent3>
      <a:accent4>
        <a:srgbClr val="000000"/>
      </a:accent4>
      <a:accent5>
        <a:srgbClr val="E0AAAC"/>
      </a:accent5>
      <a:accent6>
        <a:srgbClr val="AEAEAE"/>
      </a:accent6>
      <a:hlink>
        <a:srgbClr val="522641"/>
      </a:hlink>
      <a:folHlink>
        <a:srgbClr val="0066CC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0000"/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808080"/>
        </a:dk1>
        <a:lt1>
          <a:srgbClr val="FFFFFF"/>
        </a:lt1>
        <a:dk2>
          <a:srgbClr val="C7002B"/>
        </a:dk2>
        <a:lt2>
          <a:srgbClr val="FFFFFF"/>
        </a:lt2>
        <a:accent1>
          <a:srgbClr val="FFFFFF"/>
        </a:accent1>
        <a:accent2>
          <a:srgbClr val="C0C0C0"/>
        </a:accent2>
        <a:accent3>
          <a:srgbClr val="E0AAAC"/>
        </a:accent3>
        <a:accent4>
          <a:srgbClr val="DADADA"/>
        </a:accent4>
        <a:accent5>
          <a:srgbClr val="FFFFFF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C7002B"/>
        </a:lt1>
        <a:dk2>
          <a:srgbClr val="FFFFFF"/>
        </a:dk2>
        <a:lt2>
          <a:srgbClr val="808080"/>
        </a:lt2>
        <a:accent1>
          <a:srgbClr val="FFFFFF"/>
        </a:accent1>
        <a:accent2>
          <a:srgbClr val="C0C0C0"/>
        </a:accent2>
        <a:accent3>
          <a:srgbClr val="E0AAAC"/>
        </a:accent3>
        <a:accent4>
          <a:srgbClr val="000000"/>
        </a:accent4>
        <a:accent5>
          <a:srgbClr val="FFFFFF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7002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0AAAC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0808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AEAEAE"/>
        </a:accent6>
        <a:hlink>
          <a:srgbClr val="522641"/>
        </a:hlink>
        <a:folHlink>
          <a:srgbClr val="A0A0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1971</TotalTime>
  <Words>3128</Words>
  <Application>Microsoft Office PowerPoint</Application>
  <PresentationFormat>Breedbeeld</PresentationFormat>
  <Paragraphs>596</Paragraphs>
  <Slides>86</Slides>
  <Notes>2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86</vt:i4>
      </vt:variant>
    </vt:vector>
  </HeadingPairs>
  <TitlesOfParts>
    <vt:vector size="94" baseType="lpstr">
      <vt:lpstr>Arial</vt:lpstr>
      <vt:lpstr>Calibri</vt:lpstr>
      <vt:lpstr>Courier New</vt:lpstr>
      <vt:lpstr>SFMono-Regular</vt:lpstr>
      <vt:lpstr>Tahoma</vt:lpstr>
      <vt:lpstr>Times New Roman</vt:lpstr>
      <vt:lpstr>Verdana</vt:lpstr>
      <vt:lpstr>Presentatie1</vt:lpstr>
      <vt:lpstr>Programmeren 4</vt:lpstr>
      <vt:lpstr>Overzicht module Programmeren 4</vt:lpstr>
      <vt:lpstr>Overzicht module Programmeren 4</vt:lpstr>
      <vt:lpstr>Inhoud van deze training </vt:lpstr>
      <vt:lpstr>Overzicht</vt:lpstr>
      <vt:lpstr>Software ontwikkeling – vorige periode</vt:lpstr>
      <vt:lpstr>Software ontwikkeling in project</vt:lpstr>
      <vt:lpstr>Software ontwikkeling in project</vt:lpstr>
      <vt:lpstr>PowerPoint-presentatie</vt:lpstr>
      <vt:lpstr>RESTful server met Node.JS</vt:lpstr>
      <vt:lpstr>Node JS</vt:lpstr>
      <vt:lpstr>Bedrijven die NodeJs gebruiken</vt:lpstr>
      <vt:lpstr>Bedrijven die NodeJs gebruiken</vt:lpstr>
      <vt:lpstr>Pros</vt:lpstr>
      <vt:lpstr>Cons</vt:lpstr>
      <vt:lpstr>PowerPoint-presentatie</vt:lpstr>
      <vt:lpstr>PowerPoint-presentatie</vt:lpstr>
      <vt:lpstr>Node.js in het echt</vt:lpstr>
      <vt:lpstr>Node Package Manager voor aanvullende functies</vt:lpstr>
      <vt:lpstr>Zelf aan de slag</vt:lpstr>
      <vt:lpstr>Node.js installeren</vt:lpstr>
      <vt:lpstr>Check de path variabele (Windows)</vt:lpstr>
      <vt:lpstr>Maak een folder waar je je werk gaat opslaan</vt:lpstr>
      <vt:lpstr>De Command Line Interface (CLI)</vt:lpstr>
      <vt:lpstr>De Command Line Interface (CLI) – Waarom?</vt:lpstr>
      <vt:lpstr>Belangrijke commands (Windows)</vt:lpstr>
      <vt:lpstr>Belangrijke commands (Mac OS-X en Linux)</vt:lpstr>
      <vt:lpstr>Node.js in de basis</vt:lpstr>
      <vt:lpstr>Maak een bestand ‘greeting.js’</vt:lpstr>
      <vt:lpstr>Java vs. Node.js (JavaScript) – wat is het verschil?</vt:lpstr>
      <vt:lpstr>Node.js is asynchroon</vt:lpstr>
      <vt:lpstr>Zelf aan de slag</vt:lpstr>
      <vt:lpstr>Je allereerste Node.js server</vt:lpstr>
      <vt:lpstr>Je allereerste Node.js server</vt:lpstr>
      <vt:lpstr>Je allereerste Node.js server – praat HTML!</vt:lpstr>
      <vt:lpstr>Je allereerste Node.js server – praat JSON!</vt:lpstr>
      <vt:lpstr>JSON structuren</vt:lpstr>
      <vt:lpstr>PowerPoint-presentatie</vt:lpstr>
      <vt:lpstr>Wat is Git?</vt:lpstr>
      <vt:lpstr>GIT versiebeheer</vt:lpstr>
      <vt:lpstr>Bitbucket versiebeheer en issuetracker</vt:lpstr>
      <vt:lpstr>Tooling</vt:lpstr>
      <vt:lpstr>Documentatie en Referentie</vt:lpstr>
      <vt:lpstr>PowerPoint-presentatie</vt:lpstr>
      <vt:lpstr>Git installeren</vt:lpstr>
      <vt:lpstr>Git werking</vt:lpstr>
      <vt:lpstr>The Ten most used Git commands Thou shalt type…</vt:lpstr>
      <vt:lpstr>Op welke bestanden pas je versiebeheer toe?</vt:lpstr>
      <vt:lpstr>Aan de slag!</vt:lpstr>
      <vt:lpstr>PowerPoint-presentatie</vt:lpstr>
      <vt:lpstr>PowerPoint-presentatie</vt:lpstr>
      <vt:lpstr>PowerPoint-presentatie</vt:lpstr>
      <vt:lpstr>Heroku</vt:lpstr>
      <vt:lpstr>PowerPoint-presentatie</vt:lpstr>
      <vt:lpstr>PowerPoint-presentatie</vt:lpstr>
      <vt:lpstr>Voor- en nadelen</vt:lpstr>
      <vt:lpstr>Hoe komt je code op Heroku?</vt:lpstr>
      <vt:lpstr>npm, express en packages</vt:lpstr>
      <vt:lpstr>Hands-on Voorbeeld project</vt:lpstr>
      <vt:lpstr>WebStorm als editor</vt:lpstr>
      <vt:lpstr>MyFirstRESTFul Server</vt:lpstr>
      <vt:lpstr>Initialiseer new project</vt:lpstr>
      <vt:lpstr>Voeg een source file toe</vt:lpstr>
      <vt:lpstr>Voeg onderstaande code toe</vt:lpstr>
      <vt:lpstr>Altijd eerst de benodigde libs installeren</vt:lpstr>
      <vt:lpstr>Run en test de server</vt:lpstr>
      <vt:lpstr>Test-spec voor onze server</vt:lpstr>
      <vt:lpstr>… draaien van de test(en)</vt:lpstr>
      <vt:lpstr>PowerPoint-presentatie</vt:lpstr>
      <vt:lpstr>Specifiek ontwerp vandaag</vt:lpstr>
      <vt:lpstr>In SourceTree</vt:lpstr>
      <vt:lpstr>Openen in SourceTree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Push naar remote server</vt:lpstr>
      <vt:lpstr>Push naar remote server</vt:lpstr>
      <vt:lpstr>Push naar remote server</vt:lpstr>
      <vt:lpstr>Push naar remote server</vt:lpstr>
      <vt:lpstr>Push naar remote server</vt:lpstr>
      <vt:lpstr>Waarom doen we dit ?</vt:lpstr>
      <vt:lpstr>Oh ja, GIT zit ook in elke ontwikkelomgeving</vt:lpstr>
    </vt:vector>
  </TitlesOfParts>
  <Company>Avans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Technology</dc:title>
  <dc:creator>Ger Oosting</dc:creator>
  <cp:lastModifiedBy>Windows User</cp:lastModifiedBy>
  <cp:revision>276</cp:revision>
  <dcterms:created xsi:type="dcterms:W3CDTF">2012-08-16T09:22:34Z</dcterms:created>
  <dcterms:modified xsi:type="dcterms:W3CDTF">2017-04-15T14:29:34Z</dcterms:modified>
</cp:coreProperties>
</file>